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Override6.xml" ContentType="application/vnd.openxmlformats-officedocument.themeOverride+xml"/>
  <Override PartName="/ppt/theme/themeOverride7.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Override4.xml" ContentType="application/vnd.openxmlformats-officedocument.themeOverride+xml"/>
  <Override PartName="/ppt/theme/themeOverride5.xml" ContentType="application/vnd.openxmlformats-officedocument.themeOverride+xml"/>
  <Override PartName="/ppt/theme/themeOverride3.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bal Tuvi-Arad" initials="IT" lastIdx="23" clrIdx="0">
    <p:extLst>
      <p:ext uri="{19B8F6BF-5375-455C-9EA6-DF929625EA0E}">
        <p15:presenceInfo xmlns:p15="http://schemas.microsoft.com/office/powerpoint/2012/main" userId="S-1-5-21-1630985990-3635523436-2116623660-4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7231"/>
          </a:xfrm>
          <a:prstGeom prst="rect">
            <a:avLst/>
          </a:prstGeom>
        </p:spPr>
        <p:txBody>
          <a:bodyPr vert="horz" lIns="91440" tIns="45720" rIns="91440" bIns="45720" rtlCol="0"/>
          <a:lstStyle>
            <a:lvl1pPr algn="r">
              <a:defRPr sz="1200"/>
            </a:lvl1pPr>
          </a:lstStyle>
          <a:p>
            <a:fld id="{E282F4CB-866F-4185-9D7E-0B6198386057}" type="datetimeFigureOut">
              <a:rPr lang="en-US" smtClean="0"/>
              <a:t>7/1/2020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32"/>
            <a:ext cx="5486400" cy="366670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6"/>
            <a:ext cx="2971800" cy="467230"/>
          </a:xfrm>
          <a:prstGeom prst="rect">
            <a:avLst/>
          </a:prstGeom>
        </p:spPr>
        <p:txBody>
          <a:bodyPr vert="horz" lIns="91440" tIns="45720" rIns="91440" bIns="45720" rtlCol="0" anchor="b"/>
          <a:lstStyle>
            <a:lvl1pPr algn="r">
              <a:defRPr sz="1200"/>
            </a:lvl1pPr>
          </a:lstStyle>
          <a:p>
            <a:fld id="{0EBCA524-4C67-48B7-B234-BFD1E621D7D5}" type="slidenum">
              <a:rPr lang="en-US" smtClean="0"/>
              <a:t>‹#›</a:t>
            </a:fld>
            <a:endParaRPr lang="en-US"/>
          </a:p>
        </p:txBody>
      </p:sp>
    </p:spTree>
    <p:extLst>
      <p:ext uri="{BB962C8B-B14F-4D97-AF65-F5344CB8AC3E}">
        <p14:creationId xmlns:p14="http://schemas.microsoft.com/office/powerpoint/2010/main" val="341878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8</a:t>
            </a:fld>
            <a:endParaRPr lang="en-US"/>
          </a:p>
        </p:txBody>
      </p:sp>
    </p:spTree>
    <p:extLst>
      <p:ext uri="{BB962C8B-B14F-4D97-AF65-F5344CB8AC3E}">
        <p14:creationId xmlns:p14="http://schemas.microsoft.com/office/powerpoint/2010/main" val="90782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17</a:t>
            </a:fld>
            <a:endParaRPr lang="en-US"/>
          </a:p>
        </p:txBody>
      </p:sp>
    </p:spTree>
    <p:extLst>
      <p:ext uri="{BB962C8B-B14F-4D97-AF65-F5344CB8AC3E}">
        <p14:creationId xmlns:p14="http://schemas.microsoft.com/office/powerpoint/2010/main" val="19953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18</a:t>
            </a:fld>
            <a:endParaRPr lang="en-US"/>
          </a:p>
        </p:txBody>
      </p:sp>
    </p:spTree>
    <p:extLst>
      <p:ext uri="{BB962C8B-B14F-4D97-AF65-F5344CB8AC3E}">
        <p14:creationId xmlns:p14="http://schemas.microsoft.com/office/powerpoint/2010/main" val="135482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19</a:t>
            </a:fld>
            <a:endParaRPr lang="en-US"/>
          </a:p>
        </p:txBody>
      </p:sp>
    </p:spTree>
    <p:extLst>
      <p:ext uri="{BB962C8B-B14F-4D97-AF65-F5344CB8AC3E}">
        <p14:creationId xmlns:p14="http://schemas.microsoft.com/office/powerpoint/2010/main" val="154000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20</a:t>
            </a:fld>
            <a:endParaRPr lang="en-US"/>
          </a:p>
        </p:txBody>
      </p:sp>
    </p:spTree>
    <p:extLst>
      <p:ext uri="{BB962C8B-B14F-4D97-AF65-F5344CB8AC3E}">
        <p14:creationId xmlns:p14="http://schemas.microsoft.com/office/powerpoint/2010/main" val="9731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21</a:t>
            </a:fld>
            <a:endParaRPr lang="en-US"/>
          </a:p>
        </p:txBody>
      </p:sp>
    </p:spTree>
    <p:extLst>
      <p:ext uri="{BB962C8B-B14F-4D97-AF65-F5344CB8AC3E}">
        <p14:creationId xmlns:p14="http://schemas.microsoft.com/office/powerpoint/2010/main" val="3402576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22</a:t>
            </a:fld>
            <a:endParaRPr lang="en-US"/>
          </a:p>
        </p:txBody>
      </p:sp>
    </p:spTree>
    <p:extLst>
      <p:ext uri="{BB962C8B-B14F-4D97-AF65-F5344CB8AC3E}">
        <p14:creationId xmlns:p14="http://schemas.microsoft.com/office/powerpoint/2010/main" val="3029957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23</a:t>
            </a:fld>
            <a:endParaRPr lang="en-US"/>
          </a:p>
        </p:txBody>
      </p:sp>
    </p:spTree>
    <p:extLst>
      <p:ext uri="{BB962C8B-B14F-4D97-AF65-F5344CB8AC3E}">
        <p14:creationId xmlns:p14="http://schemas.microsoft.com/office/powerpoint/2010/main" val="31926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9</a:t>
            </a:fld>
            <a:endParaRPr lang="en-US"/>
          </a:p>
        </p:txBody>
      </p:sp>
    </p:spTree>
    <p:extLst>
      <p:ext uri="{BB962C8B-B14F-4D97-AF65-F5344CB8AC3E}">
        <p14:creationId xmlns:p14="http://schemas.microsoft.com/office/powerpoint/2010/main" val="78674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10</a:t>
            </a:fld>
            <a:endParaRPr lang="en-US"/>
          </a:p>
        </p:txBody>
      </p:sp>
    </p:spTree>
    <p:extLst>
      <p:ext uri="{BB962C8B-B14F-4D97-AF65-F5344CB8AC3E}">
        <p14:creationId xmlns:p14="http://schemas.microsoft.com/office/powerpoint/2010/main" val="342419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11</a:t>
            </a:fld>
            <a:endParaRPr lang="en-US"/>
          </a:p>
        </p:txBody>
      </p:sp>
    </p:spTree>
    <p:extLst>
      <p:ext uri="{BB962C8B-B14F-4D97-AF65-F5344CB8AC3E}">
        <p14:creationId xmlns:p14="http://schemas.microsoft.com/office/powerpoint/2010/main" val="385389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12</a:t>
            </a:fld>
            <a:endParaRPr lang="en-US"/>
          </a:p>
        </p:txBody>
      </p:sp>
    </p:spTree>
    <p:extLst>
      <p:ext uri="{BB962C8B-B14F-4D97-AF65-F5344CB8AC3E}">
        <p14:creationId xmlns:p14="http://schemas.microsoft.com/office/powerpoint/2010/main" val="158341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13</a:t>
            </a:fld>
            <a:endParaRPr lang="en-US"/>
          </a:p>
        </p:txBody>
      </p:sp>
    </p:spTree>
    <p:extLst>
      <p:ext uri="{BB962C8B-B14F-4D97-AF65-F5344CB8AC3E}">
        <p14:creationId xmlns:p14="http://schemas.microsoft.com/office/powerpoint/2010/main" val="119936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14</a:t>
            </a:fld>
            <a:endParaRPr lang="en-US"/>
          </a:p>
        </p:txBody>
      </p:sp>
    </p:spTree>
    <p:extLst>
      <p:ext uri="{BB962C8B-B14F-4D97-AF65-F5344CB8AC3E}">
        <p14:creationId xmlns:p14="http://schemas.microsoft.com/office/powerpoint/2010/main" val="320401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15</a:t>
            </a:fld>
            <a:endParaRPr lang="en-US"/>
          </a:p>
        </p:txBody>
      </p:sp>
    </p:spTree>
    <p:extLst>
      <p:ext uri="{BB962C8B-B14F-4D97-AF65-F5344CB8AC3E}">
        <p14:creationId xmlns:p14="http://schemas.microsoft.com/office/powerpoint/2010/main" val="416568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CA524-4C67-48B7-B234-BFD1E621D7D5}" type="slidenum">
              <a:rPr lang="en-US" smtClean="0"/>
              <a:t>16</a:t>
            </a:fld>
            <a:endParaRPr lang="en-US"/>
          </a:p>
        </p:txBody>
      </p:sp>
    </p:spTree>
    <p:extLst>
      <p:ext uri="{BB962C8B-B14F-4D97-AF65-F5344CB8AC3E}">
        <p14:creationId xmlns:p14="http://schemas.microsoft.com/office/powerpoint/2010/main" val="318222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77D-CDA6-408D-B19F-6659502CA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2F6785-18D1-4274-BC5C-0AB8CC267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8E011A-15AC-4347-960A-0590AB937739}"/>
              </a:ext>
            </a:extLst>
          </p:cNvPr>
          <p:cNvSpPr>
            <a:spLocks noGrp="1"/>
          </p:cNvSpPr>
          <p:nvPr>
            <p:ph type="dt" sz="half" idx="10"/>
          </p:nvPr>
        </p:nvSpPr>
        <p:spPr/>
        <p:txBody>
          <a:bodyPr/>
          <a:lstStyle/>
          <a:p>
            <a:r>
              <a:rPr lang="en-US"/>
              <a:t>2020 יוני</a:t>
            </a:r>
          </a:p>
        </p:txBody>
      </p:sp>
      <p:sp>
        <p:nvSpPr>
          <p:cNvPr id="5" name="Footer Placeholder 4">
            <a:extLst>
              <a:ext uri="{FF2B5EF4-FFF2-40B4-BE49-F238E27FC236}">
                <a16:creationId xmlns:a16="http://schemas.microsoft.com/office/drawing/2014/main" id="{0A563D98-85B9-4D2D-9BA0-121AD0ED47C8}"/>
              </a:ext>
            </a:extLst>
          </p:cNvPr>
          <p:cNvSpPr>
            <a:spLocks noGrp="1"/>
          </p:cNvSpPr>
          <p:nvPr>
            <p:ph type="ftr" sz="quarter" idx="11"/>
          </p:nvPr>
        </p:nvSpPr>
        <p:spPr/>
        <p:txBody>
          <a:bodyPr/>
          <a:lstStyle/>
          <a:p>
            <a:r>
              <a:rPr lang="he-IL"/>
              <a:t>רונן תורן</a:t>
            </a:r>
            <a:endParaRPr lang="en-US"/>
          </a:p>
        </p:txBody>
      </p:sp>
      <p:sp>
        <p:nvSpPr>
          <p:cNvPr id="6" name="Slide Number Placeholder 5">
            <a:extLst>
              <a:ext uri="{FF2B5EF4-FFF2-40B4-BE49-F238E27FC236}">
                <a16:creationId xmlns:a16="http://schemas.microsoft.com/office/drawing/2014/main" id="{5685C5C9-4F4D-4A10-94A6-B15BE7CF2D7F}"/>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211960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2EC2-C6D4-4974-8822-B9A21353E0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718537-EECE-4ED5-8CAB-1D6ED26FB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F925F-83A8-4CDA-95FA-3ECA1C081482}"/>
              </a:ext>
            </a:extLst>
          </p:cNvPr>
          <p:cNvSpPr>
            <a:spLocks noGrp="1"/>
          </p:cNvSpPr>
          <p:nvPr>
            <p:ph type="dt" sz="half" idx="10"/>
          </p:nvPr>
        </p:nvSpPr>
        <p:spPr/>
        <p:txBody>
          <a:bodyPr/>
          <a:lstStyle/>
          <a:p>
            <a:r>
              <a:rPr lang="en-US"/>
              <a:t>2020 יוני</a:t>
            </a:r>
          </a:p>
        </p:txBody>
      </p:sp>
      <p:sp>
        <p:nvSpPr>
          <p:cNvPr id="5" name="Footer Placeholder 4">
            <a:extLst>
              <a:ext uri="{FF2B5EF4-FFF2-40B4-BE49-F238E27FC236}">
                <a16:creationId xmlns:a16="http://schemas.microsoft.com/office/drawing/2014/main" id="{E09E3E25-CC56-4D2A-957A-16BC0F73C2F1}"/>
              </a:ext>
            </a:extLst>
          </p:cNvPr>
          <p:cNvSpPr>
            <a:spLocks noGrp="1"/>
          </p:cNvSpPr>
          <p:nvPr>
            <p:ph type="ftr" sz="quarter" idx="11"/>
          </p:nvPr>
        </p:nvSpPr>
        <p:spPr/>
        <p:txBody>
          <a:bodyPr/>
          <a:lstStyle/>
          <a:p>
            <a:r>
              <a:rPr lang="he-IL"/>
              <a:t>רונן תורן</a:t>
            </a:r>
            <a:endParaRPr lang="en-US"/>
          </a:p>
        </p:txBody>
      </p:sp>
      <p:sp>
        <p:nvSpPr>
          <p:cNvPr id="6" name="Slide Number Placeholder 5">
            <a:extLst>
              <a:ext uri="{FF2B5EF4-FFF2-40B4-BE49-F238E27FC236}">
                <a16:creationId xmlns:a16="http://schemas.microsoft.com/office/drawing/2014/main" id="{1CE37F09-D6C4-43C2-8EB6-822C71574A6D}"/>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188754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49242-CB44-440E-A2D3-FE6A2AC39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45EFF-C8F8-4ADF-8E5B-AE078AB71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6386D-967B-4B47-8588-7EB3B42E873E}"/>
              </a:ext>
            </a:extLst>
          </p:cNvPr>
          <p:cNvSpPr>
            <a:spLocks noGrp="1"/>
          </p:cNvSpPr>
          <p:nvPr>
            <p:ph type="dt" sz="half" idx="10"/>
          </p:nvPr>
        </p:nvSpPr>
        <p:spPr/>
        <p:txBody>
          <a:bodyPr/>
          <a:lstStyle/>
          <a:p>
            <a:r>
              <a:rPr lang="en-US"/>
              <a:t>2020 יוני</a:t>
            </a:r>
          </a:p>
        </p:txBody>
      </p:sp>
      <p:sp>
        <p:nvSpPr>
          <p:cNvPr id="5" name="Footer Placeholder 4">
            <a:extLst>
              <a:ext uri="{FF2B5EF4-FFF2-40B4-BE49-F238E27FC236}">
                <a16:creationId xmlns:a16="http://schemas.microsoft.com/office/drawing/2014/main" id="{13D50B48-71BE-4C64-8750-A7AB7BB0A139}"/>
              </a:ext>
            </a:extLst>
          </p:cNvPr>
          <p:cNvSpPr>
            <a:spLocks noGrp="1"/>
          </p:cNvSpPr>
          <p:nvPr>
            <p:ph type="ftr" sz="quarter" idx="11"/>
          </p:nvPr>
        </p:nvSpPr>
        <p:spPr/>
        <p:txBody>
          <a:bodyPr/>
          <a:lstStyle/>
          <a:p>
            <a:r>
              <a:rPr lang="he-IL"/>
              <a:t>רונן תורן</a:t>
            </a:r>
            <a:endParaRPr lang="en-US"/>
          </a:p>
        </p:txBody>
      </p:sp>
      <p:sp>
        <p:nvSpPr>
          <p:cNvPr id="6" name="Slide Number Placeholder 5">
            <a:extLst>
              <a:ext uri="{FF2B5EF4-FFF2-40B4-BE49-F238E27FC236}">
                <a16:creationId xmlns:a16="http://schemas.microsoft.com/office/drawing/2014/main" id="{EAB5D891-FDB2-4A85-8E3C-DD3AF4DFA7BB}"/>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216005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4B4-B512-4E5D-97A3-D239A7191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505F6-119C-443A-9546-FC884E719C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439D2-04B0-4236-9028-6F33D0A9845A}"/>
              </a:ext>
            </a:extLst>
          </p:cNvPr>
          <p:cNvSpPr>
            <a:spLocks noGrp="1"/>
          </p:cNvSpPr>
          <p:nvPr>
            <p:ph type="dt" sz="half" idx="10"/>
          </p:nvPr>
        </p:nvSpPr>
        <p:spPr/>
        <p:txBody>
          <a:bodyPr/>
          <a:lstStyle/>
          <a:p>
            <a:r>
              <a:rPr lang="en-US"/>
              <a:t>2020 יוני</a:t>
            </a:r>
          </a:p>
        </p:txBody>
      </p:sp>
      <p:sp>
        <p:nvSpPr>
          <p:cNvPr id="5" name="Footer Placeholder 4">
            <a:extLst>
              <a:ext uri="{FF2B5EF4-FFF2-40B4-BE49-F238E27FC236}">
                <a16:creationId xmlns:a16="http://schemas.microsoft.com/office/drawing/2014/main" id="{CF09603B-FC26-4128-AD7A-FEAFA5A6BAA6}"/>
              </a:ext>
            </a:extLst>
          </p:cNvPr>
          <p:cNvSpPr>
            <a:spLocks noGrp="1"/>
          </p:cNvSpPr>
          <p:nvPr>
            <p:ph type="ftr" sz="quarter" idx="11"/>
          </p:nvPr>
        </p:nvSpPr>
        <p:spPr/>
        <p:txBody>
          <a:bodyPr/>
          <a:lstStyle/>
          <a:p>
            <a:r>
              <a:rPr lang="he-IL"/>
              <a:t>רונן תורן</a:t>
            </a:r>
            <a:endParaRPr lang="en-US"/>
          </a:p>
        </p:txBody>
      </p:sp>
      <p:sp>
        <p:nvSpPr>
          <p:cNvPr id="6" name="Slide Number Placeholder 5">
            <a:extLst>
              <a:ext uri="{FF2B5EF4-FFF2-40B4-BE49-F238E27FC236}">
                <a16:creationId xmlns:a16="http://schemas.microsoft.com/office/drawing/2014/main" id="{E4876DA2-3C9D-4224-8EC5-08A4CBB18415}"/>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376524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E374-A42F-4E0B-AB1C-750029CD9B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7F3197-E0BA-433A-B589-C020BB84E9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CDE64-6689-4A3D-87DA-CC27A9D07CE2}"/>
              </a:ext>
            </a:extLst>
          </p:cNvPr>
          <p:cNvSpPr>
            <a:spLocks noGrp="1"/>
          </p:cNvSpPr>
          <p:nvPr>
            <p:ph type="dt" sz="half" idx="10"/>
          </p:nvPr>
        </p:nvSpPr>
        <p:spPr/>
        <p:txBody>
          <a:bodyPr/>
          <a:lstStyle/>
          <a:p>
            <a:r>
              <a:rPr lang="en-US"/>
              <a:t>2020 יוני</a:t>
            </a:r>
          </a:p>
        </p:txBody>
      </p:sp>
      <p:sp>
        <p:nvSpPr>
          <p:cNvPr id="5" name="Footer Placeholder 4">
            <a:extLst>
              <a:ext uri="{FF2B5EF4-FFF2-40B4-BE49-F238E27FC236}">
                <a16:creationId xmlns:a16="http://schemas.microsoft.com/office/drawing/2014/main" id="{842B6FE3-8EFC-443F-BF23-BC21DA7BBB2E}"/>
              </a:ext>
            </a:extLst>
          </p:cNvPr>
          <p:cNvSpPr>
            <a:spLocks noGrp="1"/>
          </p:cNvSpPr>
          <p:nvPr>
            <p:ph type="ftr" sz="quarter" idx="11"/>
          </p:nvPr>
        </p:nvSpPr>
        <p:spPr/>
        <p:txBody>
          <a:bodyPr/>
          <a:lstStyle/>
          <a:p>
            <a:r>
              <a:rPr lang="he-IL"/>
              <a:t>רונן תורן</a:t>
            </a:r>
            <a:endParaRPr lang="en-US"/>
          </a:p>
        </p:txBody>
      </p:sp>
      <p:sp>
        <p:nvSpPr>
          <p:cNvPr id="6" name="Slide Number Placeholder 5">
            <a:extLst>
              <a:ext uri="{FF2B5EF4-FFF2-40B4-BE49-F238E27FC236}">
                <a16:creationId xmlns:a16="http://schemas.microsoft.com/office/drawing/2014/main" id="{FA7CC84C-A984-449F-976A-8DC044E44122}"/>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22849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3D89-1598-45EC-BC54-038836A59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64AFF-DAF2-4B21-A86D-1BE9C8CFC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8FB484-42B4-4FE9-88F7-9F8A19D5F4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711D6A-FC88-44B4-9A02-1B4993BB760D}"/>
              </a:ext>
            </a:extLst>
          </p:cNvPr>
          <p:cNvSpPr>
            <a:spLocks noGrp="1"/>
          </p:cNvSpPr>
          <p:nvPr>
            <p:ph type="dt" sz="half" idx="10"/>
          </p:nvPr>
        </p:nvSpPr>
        <p:spPr/>
        <p:txBody>
          <a:bodyPr/>
          <a:lstStyle/>
          <a:p>
            <a:r>
              <a:rPr lang="en-US"/>
              <a:t>2020 יוני</a:t>
            </a:r>
          </a:p>
        </p:txBody>
      </p:sp>
      <p:sp>
        <p:nvSpPr>
          <p:cNvPr id="6" name="Footer Placeholder 5">
            <a:extLst>
              <a:ext uri="{FF2B5EF4-FFF2-40B4-BE49-F238E27FC236}">
                <a16:creationId xmlns:a16="http://schemas.microsoft.com/office/drawing/2014/main" id="{BFF5D143-8005-4F4C-AB93-4AC3D6C7F7C9}"/>
              </a:ext>
            </a:extLst>
          </p:cNvPr>
          <p:cNvSpPr>
            <a:spLocks noGrp="1"/>
          </p:cNvSpPr>
          <p:nvPr>
            <p:ph type="ftr" sz="quarter" idx="11"/>
          </p:nvPr>
        </p:nvSpPr>
        <p:spPr/>
        <p:txBody>
          <a:bodyPr/>
          <a:lstStyle/>
          <a:p>
            <a:r>
              <a:rPr lang="he-IL"/>
              <a:t>רונן תורן</a:t>
            </a:r>
            <a:endParaRPr lang="en-US"/>
          </a:p>
        </p:txBody>
      </p:sp>
      <p:sp>
        <p:nvSpPr>
          <p:cNvPr id="7" name="Slide Number Placeholder 6">
            <a:extLst>
              <a:ext uri="{FF2B5EF4-FFF2-40B4-BE49-F238E27FC236}">
                <a16:creationId xmlns:a16="http://schemas.microsoft.com/office/drawing/2014/main" id="{E28C73DE-94CE-4936-A35C-04B1F9D812E3}"/>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116541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F06A-4586-4382-BEA1-156B1BB3A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F87636-3701-4D8B-84A2-3D637E5A0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B142A5-31DD-4ED0-978D-E98A4FCDD4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C5402-93F6-4A1A-BCE6-9A99C8CDD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078679-1585-4911-8F88-9BE0257277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D75C12-A841-44E0-A748-8013E1A71430}"/>
              </a:ext>
            </a:extLst>
          </p:cNvPr>
          <p:cNvSpPr>
            <a:spLocks noGrp="1"/>
          </p:cNvSpPr>
          <p:nvPr>
            <p:ph type="dt" sz="half" idx="10"/>
          </p:nvPr>
        </p:nvSpPr>
        <p:spPr/>
        <p:txBody>
          <a:bodyPr/>
          <a:lstStyle/>
          <a:p>
            <a:r>
              <a:rPr lang="en-US"/>
              <a:t>2020 יוני</a:t>
            </a:r>
          </a:p>
        </p:txBody>
      </p:sp>
      <p:sp>
        <p:nvSpPr>
          <p:cNvPr id="8" name="Footer Placeholder 7">
            <a:extLst>
              <a:ext uri="{FF2B5EF4-FFF2-40B4-BE49-F238E27FC236}">
                <a16:creationId xmlns:a16="http://schemas.microsoft.com/office/drawing/2014/main" id="{D5A7E8D0-45A7-491C-AB37-0F34A362BDED}"/>
              </a:ext>
            </a:extLst>
          </p:cNvPr>
          <p:cNvSpPr>
            <a:spLocks noGrp="1"/>
          </p:cNvSpPr>
          <p:nvPr>
            <p:ph type="ftr" sz="quarter" idx="11"/>
          </p:nvPr>
        </p:nvSpPr>
        <p:spPr/>
        <p:txBody>
          <a:bodyPr/>
          <a:lstStyle/>
          <a:p>
            <a:r>
              <a:rPr lang="he-IL"/>
              <a:t>רונן תורן</a:t>
            </a:r>
            <a:endParaRPr lang="en-US"/>
          </a:p>
        </p:txBody>
      </p:sp>
      <p:sp>
        <p:nvSpPr>
          <p:cNvPr id="9" name="Slide Number Placeholder 8">
            <a:extLst>
              <a:ext uri="{FF2B5EF4-FFF2-40B4-BE49-F238E27FC236}">
                <a16:creationId xmlns:a16="http://schemas.microsoft.com/office/drawing/2014/main" id="{68D8C717-999A-4A9A-A2E0-3FC2528821F1}"/>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217877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FC47-AF74-4D83-88FF-EBF3536776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CD5260-08AC-4606-A13C-33893B1DCAAF}"/>
              </a:ext>
            </a:extLst>
          </p:cNvPr>
          <p:cNvSpPr>
            <a:spLocks noGrp="1"/>
          </p:cNvSpPr>
          <p:nvPr>
            <p:ph type="dt" sz="half" idx="10"/>
          </p:nvPr>
        </p:nvSpPr>
        <p:spPr/>
        <p:txBody>
          <a:bodyPr/>
          <a:lstStyle/>
          <a:p>
            <a:r>
              <a:rPr lang="en-US"/>
              <a:t>2020 יוני</a:t>
            </a:r>
          </a:p>
        </p:txBody>
      </p:sp>
      <p:sp>
        <p:nvSpPr>
          <p:cNvPr id="4" name="Footer Placeholder 3">
            <a:extLst>
              <a:ext uri="{FF2B5EF4-FFF2-40B4-BE49-F238E27FC236}">
                <a16:creationId xmlns:a16="http://schemas.microsoft.com/office/drawing/2014/main" id="{F70E9661-5833-474D-8EE1-6575523161C1}"/>
              </a:ext>
            </a:extLst>
          </p:cNvPr>
          <p:cNvSpPr>
            <a:spLocks noGrp="1"/>
          </p:cNvSpPr>
          <p:nvPr>
            <p:ph type="ftr" sz="quarter" idx="11"/>
          </p:nvPr>
        </p:nvSpPr>
        <p:spPr/>
        <p:txBody>
          <a:bodyPr/>
          <a:lstStyle/>
          <a:p>
            <a:r>
              <a:rPr lang="he-IL"/>
              <a:t>רונן תורן</a:t>
            </a:r>
            <a:endParaRPr lang="en-US"/>
          </a:p>
        </p:txBody>
      </p:sp>
      <p:sp>
        <p:nvSpPr>
          <p:cNvPr id="5" name="Slide Number Placeholder 4">
            <a:extLst>
              <a:ext uri="{FF2B5EF4-FFF2-40B4-BE49-F238E27FC236}">
                <a16:creationId xmlns:a16="http://schemas.microsoft.com/office/drawing/2014/main" id="{1C00268D-698B-4B71-B979-A7842F5B32AE}"/>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327182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0E565-BEDD-4304-BA6A-9EDBCDC66576}"/>
              </a:ext>
            </a:extLst>
          </p:cNvPr>
          <p:cNvSpPr>
            <a:spLocks noGrp="1"/>
          </p:cNvSpPr>
          <p:nvPr>
            <p:ph type="dt" sz="half" idx="10"/>
          </p:nvPr>
        </p:nvSpPr>
        <p:spPr/>
        <p:txBody>
          <a:bodyPr/>
          <a:lstStyle/>
          <a:p>
            <a:r>
              <a:rPr lang="en-US"/>
              <a:t>2020 יוני</a:t>
            </a:r>
          </a:p>
        </p:txBody>
      </p:sp>
      <p:sp>
        <p:nvSpPr>
          <p:cNvPr id="3" name="Footer Placeholder 2">
            <a:extLst>
              <a:ext uri="{FF2B5EF4-FFF2-40B4-BE49-F238E27FC236}">
                <a16:creationId xmlns:a16="http://schemas.microsoft.com/office/drawing/2014/main" id="{60E518BF-DCAB-44FD-A152-DE3958DAB9B3}"/>
              </a:ext>
            </a:extLst>
          </p:cNvPr>
          <p:cNvSpPr>
            <a:spLocks noGrp="1"/>
          </p:cNvSpPr>
          <p:nvPr>
            <p:ph type="ftr" sz="quarter" idx="11"/>
          </p:nvPr>
        </p:nvSpPr>
        <p:spPr/>
        <p:txBody>
          <a:bodyPr/>
          <a:lstStyle/>
          <a:p>
            <a:r>
              <a:rPr lang="he-IL"/>
              <a:t>רונן תורן</a:t>
            </a:r>
            <a:endParaRPr lang="en-US"/>
          </a:p>
        </p:txBody>
      </p:sp>
      <p:sp>
        <p:nvSpPr>
          <p:cNvPr id="4" name="Slide Number Placeholder 3">
            <a:extLst>
              <a:ext uri="{FF2B5EF4-FFF2-40B4-BE49-F238E27FC236}">
                <a16:creationId xmlns:a16="http://schemas.microsoft.com/office/drawing/2014/main" id="{DFD1D836-AAF4-4853-9F1C-A1507A0B5D9F}"/>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193488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44C4-5BEA-4B7B-896A-8AA1091F9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2BDCEF-3C75-4EC2-B469-762A4E416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79C353-26F0-46E6-A778-4FFBAA6ED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A8A53-0A13-4D23-B93E-D459618CD627}"/>
              </a:ext>
            </a:extLst>
          </p:cNvPr>
          <p:cNvSpPr>
            <a:spLocks noGrp="1"/>
          </p:cNvSpPr>
          <p:nvPr>
            <p:ph type="dt" sz="half" idx="10"/>
          </p:nvPr>
        </p:nvSpPr>
        <p:spPr/>
        <p:txBody>
          <a:bodyPr/>
          <a:lstStyle/>
          <a:p>
            <a:r>
              <a:rPr lang="en-US"/>
              <a:t>2020 יוני</a:t>
            </a:r>
          </a:p>
        </p:txBody>
      </p:sp>
      <p:sp>
        <p:nvSpPr>
          <p:cNvPr id="6" name="Footer Placeholder 5">
            <a:extLst>
              <a:ext uri="{FF2B5EF4-FFF2-40B4-BE49-F238E27FC236}">
                <a16:creationId xmlns:a16="http://schemas.microsoft.com/office/drawing/2014/main" id="{D0B7B027-85FB-45E6-8DBC-A0DA7F61E3D2}"/>
              </a:ext>
            </a:extLst>
          </p:cNvPr>
          <p:cNvSpPr>
            <a:spLocks noGrp="1"/>
          </p:cNvSpPr>
          <p:nvPr>
            <p:ph type="ftr" sz="quarter" idx="11"/>
          </p:nvPr>
        </p:nvSpPr>
        <p:spPr/>
        <p:txBody>
          <a:bodyPr/>
          <a:lstStyle/>
          <a:p>
            <a:r>
              <a:rPr lang="he-IL"/>
              <a:t>רונן תורן</a:t>
            </a:r>
            <a:endParaRPr lang="en-US"/>
          </a:p>
        </p:txBody>
      </p:sp>
      <p:sp>
        <p:nvSpPr>
          <p:cNvPr id="7" name="Slide Number Placeholder 6">
            <a:extLst>
              <a:ext uri="{FF2B5EF4-FFF2-40B4-BE49-F238E27FC236}">
                <a16:creationId xmlns:a16="http://schemas.microsoft.com/office/drawing/2014/main" id="{1C64D148-A47C-471F-BB38-A33B0E402774}"/>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389052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72CB-4591-49B8-9B8B-0EFC6861A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4E1321-B421-4AC5-96BD-289FAF18D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6A9DBE-9C41-4276-A97A-23F5C1694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587BD-9D0C-4921-B27D-2CBF3B6E5E5B}"/>
              </a:ext>
            </a:extLst>
          </p:cNvPr>
          <p:cNvSpPr>
            <a:spLocks noGrp="1"/>
          </p:cNvSpPr>
          <p:nvPr>
            <p:ph type="dt" sz="half" idx="10"/>
          </p:nvPr>
        </p:nvSpPr>
        <p:spPr/>
        <p:txBody>
          <a:bodyPr/>
          <a:lstStyle/>
          <a:p>
            <a:r>
              <a:rPr lang="en-US"/>
              <a:t>2020 יוני</a:t>
            </a:r>
          </a:p>
        </p:txBody>
      </p:sp>
      <p:sp>
        <p:nvSpPr>
          <p:cNvPr id="6" name="Footer Placeholder 5">
            <a:extLst>
              <a:ext uri="{FF2B5EF4-FFF2-40B4-BE49-F238E27FC236}">
                <a16:creationId xmlns:a16="http://schemas.microsoft.com/office/drawing/2014/main" id="{A47F8F7A-8F70-490C-A12A-F8F78C799FE0}"/>
              </a:ext>
            </a:extLst>
          </p:cNvPr>
          <p:cNvSpPr>
            <a:spLocks noGrp="1"/>
          </p:cNvSpPr>
          <p:nvPr>
            <p:ph type="ftr" sz="quarter" idx="11"/>
          </p:nvPr>
        </p:nvSpPr>
        <p:spPr/>
        <p:txBody>
          <a:bodyPr/>
          <a:lstStyle/>
          <a:p>
            <a:r>
              <a:rPr lang="he-IL"/>
              <a:t>רונן תורן</a:t>
            </a:r>
            <a:endParaRPr lang="en-US"/>
          </a:p>
        </p:txBody>
      </p:sp>
      <p:sp>
        <p:nvSpPr>
          <p:cNvPr id="7" name="Slide Number Placeholder 6">
            <a:extLst>
              <a:ext uri="{FF2B5EF4-FFF2-40B4-BE49-F238E27FC236}">
                <a16:creationId xmlns:a16="http://schemas.microsoft.com/office/drawing/2014/main" id="{C9197AC9-953A-4E58-B2A4-876F6629CCF2}"/>
              </a:ext>
            </a:extLst>
          </p:cNvPr>
          <p:cNvSpPr>
            <a:spLocks noGrp="1"/>
          </p:cNvSpPr>
          <p:nvPr>
            <p:ph type="sldNum" sz="quarter" idx="12"/>
          </p:nvPr>
        </p:nvSpPr>
        <p:spPr/>
        <p:txBody>
          <a:bodyPr/>
          <a:lstStyle/>
          <a:p>
            <a:fld id="{08677DA8-1E84-4C3F-B85D-275B004AFE4F}" type="slidenum">
              <a:rPr lang="en-US" smtClean="0"/>
              <a:t>‹#›</a:t>
            </a:fld>
            <a:endParaRPr lang="en-US"/>
          </a:p>
        </p:txBody>
      </p:sp>
    </p:spTree>
    <p:extLst>
      <p:ext uri="{BB962C8B-B14F-4D97-AF65-F5344CB8AC3E}">
        <p14:creationId xmlns:p14="http://schemas.microsoft.com/office/powerpoint/2010/main" val="355962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A2A5E-67B4-4780-A3DB-1DECBD64A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1E5B4C-095A-419D-8F36-51798E962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84219-904E-4C89-B878-E99986390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2020 יוני</a:t>
            </a:r>
          </a:p>
        </p:txBody>
      </p:sp>
      <p:sp>
        <p:nvSpPr>
          <p:cNvPr id="5" name="Footer Placeholder 4">
            <a:extLst>
              <a:ext uri="{FF2B5EF4-FFF2-40B4-BE49-F238E27FC236}">
                <a16:creationId xmlns:a16="http://schemas.microsoft.com/office/drawing/2014/main" id="{DBB4F49C-008E-4F28-903E-063428EF2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e-IL"/>
              <a:t>רונן תורן</a:t>
            </a:r>
            <a:endParaRPr lang="en-US"/>
          </a:p>
        </p:txBody>
      </p:sp>
      <p:sp>
        <p:nvSpPr>
          <p:cNvPr id="6" name="Slide Number Placeholder 5">
            <a:extLst>
              <a:ext uri="{FF2B5EF4-FFF2-40B4-BE49-F238E27FC236}">
                <a16:creationId xmlns:a16="http://schemas.microsoft.com/office/drawing/2014/main" id="{F22D109D-60DB-4FA7-84E9-E1EA02FBA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77DA8-1E84-4C3F-B85D-275B004AFE4F}" type="slidenum">
              <a:rPr lang="en-US" smtClean="0"/>
              <a:t>‹#›</a:t>
            </a:fld>
            <a:endParaRPr lang="en-US"/>
          </a:p>
        </p:txBody>
      </p:sp>
    </p:spTree>
    <p:extLst>
      <p:ext uri="{BB962C8B-B14F-4D97-AF65-F5344CB8AC3E}">
        <p14:creationId xmlns:p14="http://schemas.microsoft.com/office/powerpoint/2010/main" val="256558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3.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9.png"/><Relationship Id="rId4" Type="http://schemas.openxmlformats.org/officeDocument/2006/relationships/image" Target="../media/image1.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37.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36">
            <a:extLst>
              <a:ext uri="{FF2B5EF4-FFF2-40B4-BE49-F238E27FC236}">
                <a16:creationId xmlns:a16="http://schemas.microsoft.com/office/drawing/2014/main" id="{9D3A9E89-033E-4C4A-8C41-416DABFFD3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38">
            <a:extLst>
              <a:ext uri="{FF2B5EF4-FFF2-40B4-BE49-F238E27FC236}">
                <a16:creationId xmlns:a16="http://schemas.microsoft.com/office/drawing/2014/main" id="{86293361-111E-427D-8E5B-256944AC8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6D6E-5AC2-4370-BBB4-820E4C2E0C4F}"/>
              </a:ext>
            </a:extLst>
          </p:cNvPr>
          <p:cNvSpPr>
            <a:spLocks noGrp="1"/>
          </p:cNvSpPr>
          <p:nvPr>
            <p:ph type="ctrTitle"/>
          </p:nvPr>
        </p:nvSpPr>
        <p:spPr>
          <a:xfrm>
            <a:off x="1498497" y="943290"/>
            <a:ext cx="9191958" cy="1555523"/>
          </a:xfrm>
        </p:spPr>
        <p:txBody>
          <a:bodyPr anchor="b">
            <a:normAutofit/>
          </a:bodyPr>
          <a:lstStyle/>
          <a:p>
            <a:pPr rtl="1"/>
            <a:r>
              <a:rPr lang="he-IL" sz="4800" dirty="0">
                <a:solidFill>
                  <a:srgbClr val="002060"/>
                </a:solidFill>
                <a:latin typeface="+mn-lt"/>
                <a:cs typeface="+mn-cs"/>
              </a:rPr>
              <a:t>השפעת יוני מתכות אלקליות על יציבות וסימטריה של </a:t>
            </a:r>
            <a:r>
              <a:rPr lang="en-US" sz="4800" dirty="0">
                <a:solidFill>
                  <a:srgbClr val="002060"/>
                </a:solidFill>
                <a:latin typeface="+mn-lt"/>
                <a:cs typeface="+mn-cs"/>
              </a:rPr>
              <a:t>Pillar[5]arens</a:t>
            </a:r>
          </a:p>
        </p:txBody>
      </p:sp>
      <p:sp>
        <p:nvSpPr>
          <p:cNvPr id="3" name="Subtitle 2">
            <a:extLst>
              <a:ext uri="{FF2B5EF4-FFF2-40B4-BE49-F238E27FC236}">
                <a16:creationId xmlns:a16="http://schemas.microsoft.com/office/drawing/2014/main" id="{2D8B15AC-F175-4CB3-A911-2AA6CBBD72E5}"/>
              </a:ext>
            </a:extLst>
          </p:cNvPr>
          <p:cNvSpPr>
            <a:spLocks noGrp="1"/>
          </p:cNvSpPr>
          <p:nvPr>
            <p:ph type="subTitle" idx="1"/>
          </p:nvPr>
        </p:nvSpPr>
        <p:spPr>
          <a:xfrm>
            <a:off x="6459506" y="4506892"/>
            <a:ext cx="5196840" cy="2060273"/>
          </a:xfrm>
        </p:spPr>
        <p:txBody>
          <a:bodyPr anchor="t">
            <a:normAutofit/>
          </a:bodyPr>
          <a:lstStyle/>
          <a:p>
            <a:pPr algn="r" rtl="1"/>
            <a:r>
              <a:rPr lang="he-IL" b="1" dirty="0">
                <a:solidFill>
                  <a:srgbClr val="002060"/>
                </a:solidFill>
              </a:rPr>
              <a:t>מגיש: </a:t>
            </a:r>
            <a:r>
              <a:rPr lang="he-IL" dirty="0">
                <a:solidFill>
                  <a:srgbClr val="002060"/>
                </a:solidFill>
              </a:rPr>
              <a:t>רונן תורן</a:t>
            </a:r>
            <a:endParaRPr lang="en-US" dirty="0">
              <a:solidFill>
                <a:srgbClr val="002060"/>
              </a:solidFill>
            </a:endParaRPr>
          </a:p>
          <a:p>
            <a:pPr algn="r" rtl="1"/>
            <a:r>
              <a:rPr lang="he-IL" b="1" dirty="0" smtClean="0">
                <a:solidFill>
                  <a:srgbClr val="002060"/>
                </a:solidFill>
              </a:rPr>
              <a:t>קורס</a:t>
            </a:r>
            <a:r>
              <a:rPr lang="he-IL" b="1" dirty="0">
                <a:solidFill>
                  <a:srgbClr val="002060"/>
                </a:solidFill>
              </a:rPr>
              <a:t>:</a:t>
            </a:r>
            <a:r>
              <a:rPr lang="he-IL" dirty="0">
                <a:solidFill>
                  <a:srgbClr val="002060"/>
                </a:solidFill>
              </a:rPr>
              <a:t> 20577 – פרוייקט מחקר בכימיה</a:t>
            </a:r>
            <a:endParaRPr lang="en-US" dirty="0">
              <a:solidFill>
                <a:srgbClr val="002060"/>
              </a:solidFill>
            </a:endParaRPr>
          </a:p>
          <a:p>
            <a:pPr algn="r" rtl="1"/>
            <a:r>
              <a:rPr lang="he-IL" b="1" dirty="0">
                <a:solidFill>
                  <a:srgbClr val="002060"/>
                </a:solidFill>
              </a:rPr>
              <a:t>מנחה: </a:t>
            </a:r>
            <a:r>
              <a:rPr lang="he-IL" dirty="0">
                <a:solidFill>
                  <a:srgbClr val="002060"/>
                </a:solidFill>
              </a:rPr>
              <a:t>פרופ' טובי-ערד ענבל</a:t>
            </a:r>
            <a:endParaRPr lang="en-US" dirty="0">
              <a:solidFill>
                <a:srgbClr val="002060"/>
              </a:solidFill>
            </a:endParaRPr>
          </a:p>
          <a:p>
            <a:pPr algn="r" rtl="1"/>
            <a:r>
              <a:rPr lang="he-IL" b="1" dirty="0">
                <a:solidFill>
                  <a:srgbClr val="002060"/>
                </a:solidFill>
              </a:rPr>
              <a:t>תאריך: </a:t>
            </a:r>
            <a:r>
              <a:rPr lang="he-IL" dirty="0">
                <a:solidFill>
                  <a:srgbClr val="002060"/>
                </a:solidFill>
              </a:rPr>
              <a:t>יוני 2020</a:t>
            </a:r>
            <a:endParaRPr lang="en-US" dirty="0">
              <a:solidFill>
                <a:srgbClr val="002060"/>
              </a:solidFill>
            </a:endParaRPr>
          </a:p>
          <a:p>
            <a:pPr algn="r" rtl="1"/>
            <a:endParaRPr lang="en-US" sz="2000" dirty="0">
              <a:solidFill>
                <a:srgbClr val="002060"/>
              </a:solidFill>
            </a:endParaRPr>
          </a:p>
        </p:txBody>
      </p:sp>
      <p:grpSp>
        <p:nvGrpSpPr>
          <p:cNvPr id="41" name="Group 40">
            <a:extLst>
              <a:ext uri="{FF2B5EF4-FFF2-40B4-BE49-F238E27FC236}">
                <a16:creationId xmlns:a16="http://schemas.microsoft.com/office/drawing/2014/main" id="{FCDE997A-E6D1-4881-88E5-269E5AC3DD1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42" name="Rectangle 64">
              <a:extLst>
                <a:ext uri="{FF2B5EF4-FFF2-40B4-BE49-F238E27FC236}">
                  <a16:creationId xmlns:a16="http://schemas.microsoft.com/office/drawing/2014/main" id="{C5A17791-3735-41AA-BC18-9EE281D2BB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F95E12FB-5FC2-40B9-A965-8D75253579F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E8C32A1A-9FA0-41F6-9AFF-8ECB7FAEDF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7CF33DCF-317C-4DA0-AB10-D7FFD765B5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2903C14D-D613-4770-8686-F92B1DD38F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D5F133F7-E38D-4DA1-99C1-86F681CA33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5CAB3553-58B3-4262-BE0D-58D7CA75B8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9D1B417A-9677-4C16-A473-B9683700F9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7302AEA5-098D-4C81-88C5-07902BF9CF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7C4E3ACA-8B17-422E-90A9-7586D06E6E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D4A1ED5-82F7-4465-9B76-3F80A489F3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69D1CC06-3A23-41C0-8EBB-28E61278E2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462044AD-4120-4B1C-B41A-A45DA5551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0623D13-D545-4F2E-8425-E59D1BEF9C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E139ADAB-729A-4C31-B7E7-2532FF3FB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C7589FD1-9BFF-4E61-8C5E-8CF2AF79A8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5F53515D-4E5F-4534-90F9-BD9DE4786B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13CB45B-7C83-43EA-878D-FE9C4593EB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38BA5C82-1285-46A1-BA10-254B216636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199FE72C-20A3-4FB4-BD67-E7EDF540D0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ACF1167-1D34-460E-B1B2-6F3CDC4CFF4D}"/>
              </a:ext>
            </a:extLst>
          </p:cNvPr>
          <p:cNvPicPr>
            <a:picLocks noChangeAspect="1"/>
          </p:cNvPicPr>
          <p:nvPr/>
        </p:nvPicPr>
        <p:blipFill rotWithShape="1">
          <a:blip r:embed="rId2"/>
          <a:srcRect t="800" r="-1" b="-1"/>
          <a:stretch/>
        </p:blipFill>
        <p:spPr>
          <a:xfrm>
            <a:off x="509516" y="2836506"/>
            <a:ext cx="3953441" cy="3262542"/>
          </a:xfrm>
          <a:prstGeom prst="rect">
            <a:avLst/>
          </a:prstGeom>
        </p:spPr>
      </p:pic>
      <p:sp>
        <p:nvSpPr>
          <p:cNvPr id="63" name="Rectangle 62">
            <a:extLst>
              <a:ext uri="{FF2B5EF4-FFF2-40B4-BE49-F238E27FC236}">
                <a16:creationId xmlns:a16="http://schemas.microsoft.com/office/drawing/2014/main" id="{78907291-9D6D-4740-81DB-441477BCA2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82A0FD28-69F5-43D5-9BD3-A89C59F6089D}"/>
              </a:ext>
            </a:extLst>
          </p:cNvPr>
          <p:cNvPicPr/>
          <p:nvPr/>
        </p:nvPicPr>
        <p:blipFill>
          <a:blip r:embed="rId3"/>
          <a:stretch>
            <a:fillRect/>
          </a:stretch>
        </p:blipFill>
        <p:spPr>
          <a:xfrm>
            <a:off x="9564561" y="147762"/>
            <a:ext cx="2438400" cy="594360"/>
          </a:xfrm>
          <a:prstGeom prst="rect">
            <a:avLst/>
          </a:prstGeom>
        </p:spPr>
      </p:pic>
    </p:spTree>
    <p:extLst>
      <p:ext uri="{BB962C8B-B14F-4D97-AF65-F5344CB8AC3E}">
        <p14:creationId xmlns:p14="http://schemas.microsoft.com/office/powerpoint/2010/main" val="399007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10</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4832092"/>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בניית מאגר מולקולות</a:t>
            </a:r>
          </a:p>
          <a:p>
            <a:pPr lvl="1" algn="r" rtl="1"/>
            <a:endParaRPr lang="he-IL" sz="2000" dirty="0">
              <a:solidFill>
                <a:srgbClr val="002060"/>
              </a:solidFill>
            </a:endParaRPr>
          </a:p>
          <a:p>
            <a:pPr marL="1371600" lvl="2" indent="-457200" algn="r" rtl="1">
              <a:buFont typeface="Arial" panose="020B0604020202020204" pitchFamily="34" charset="0"/>
              <a:buChar char="•"/>
            </a:pPr>
            <a:r>
              <a:rPr lang="he-IL" sz="2000" dirty="0">
                <a:solidFill>
                  <a:srgbClr val="002060"/>
                </a:solidFill>
              </a:rPr>
              <a:t>מדידת זויות הגשר פחמנים שמחבר את הטבעות ומדידת הזויות הדיהאדרליות בין הטבעות למישור הגשר</a:t>
            </a:r>
          </a:p>
          <a:p>
            <a:pPr lvl="2" algn="r" rtl="1"/>
            <a:endParaRPr lang="he-IL" sz="2000" dirty="0">
              <a:solidFill>
                <a:srgbClr val="002060"/>
              </a:solidFill>
            </a:endParaRPr>
          </a:p>
          <a:p>
            <a:pPr marL="1371600" lvl="2" indent="-457200" algn="r" rtl="1">
              <a:buFont typeface="Arial" panose="020B0604020202020204" pitchFamily="34" charset="0"/>
              <a:buChar char="•"/>
            </a:pPr>
            <a:endParaRPr lang="he-IL" sz="2000" dirty="0">
              <a:solidFill>
                <a:srgbClr val="002060"/>
              </a:solidFill>
            </a:endParaRPr>
          </a:p>
          <a:p>
            <a:pPr marL="1371600" lvl="2" indent="-457200" algn="r" rtl="1">
              <a:buFont typeface="Arial" panose="020B0604020202020204" pitchFamily="34" charset="0"/>
              <a:buChar char="•"/>
            </a:pPr>
            <a:endParaRPr lang="he-IL" sz="2000" dirty="0">
              <a:solidFill>
                <a:srgbClr val="002060"/>
              </a:solidFill>
            </a:endParaRPr>
          </a:p>
          <a:p>
            <a:pPr marL="1371600" lvl="2" indent="-457200" algn="r" rtl="1">
              <a:buFont typeface="Arial" panose="020B0604020202020204" pitchFamily="34" charset="0"/>
              <a:buChar char="•"/>
            </a:pPr>
            <a:endParaRPr lang="he-IL" sz="2000" dirty="0">
              <a:solidFill>
                <a:srgbClr val="002060"/>
              </a:solidFill>
            </a:endParaRPr>
          </a:p>
          <a:p>
            <a:pPr marL="1371600" lvl="2" indent="-457200" algn="r" rtl="1">
              <a:buFont typeface="Arial" panose="020B0604020202020204" pitchFamily="34" charset="0"/>
              <a:buChar char="•"/>
            </a:pPr>
            <a:endParaRPr lang="he-IL" sz="2000" dirty="0">
              <a:solidFill>
                <a:srgbClr val="002060"/>
              </a:solidFill>
            </a:endParaRPr>
          </a:p>
          <a:p>
            <a:pPr marL="1371600" lvl="2" indent="-457200" algn="r" rtl="1">
              <a:buFont typeface="Arial" panose="020B0604020202020204" pitchFamily="34" charset="0"/>
              <a:buChar char="•"/>
            </a:pPr>
            <a:endParaRPr lang="he-IL" sz="2000" dirty="0">
              <a:solidFill>
                <a:srgbClr val="002060"/>
              </a:solidFill>
            </a:endParaRPr>
          </a:p>
          <a:p>
            <a:pPr lvl="2" algn="r" rtl="1"/>
            <a:endParaRPr lang="he-IL" sz="2000" dirty="0">
              <a:solidFill>
                <a:srgbClr val="002060"/>
              </a:solidFill>
            </a:endParaRPr>
          </a:p>
          <a:p>
            <a:pPr marL="1371600" lvl="2" indent="-457200" algn="r" rtl="1">
              <a:buFont typeface="Arial" panose="020B0604020202020204" pitchFamily="34" charset="0"/>
              <a:buChar char="•"/>
            </a:pPr>
            <a:r>
              <a:rPr lang="he-IL" sz="2000" dirty="0">
                <a:solidFill>
                  <a:srgbClr val="002060"/>
                </a:solidFill>
              </a:rPr>
              <a:t>מדידת מרחק הקטיון מעשרת אטומי החמצן שעל הטבעות וחישוב המרחק המינימלי והמקסימלי</a:t>
            </a:r>
          </a:p>
          <a:p>
            <a:pPr lvl="2" algn="r" rtl="1"/>
            <a:r>
              <a:rPr lang="en-US" sz="2000" dirty="0">
                <a:solidFill>
                  <a:srgbClr val="002060"/>
                </a:solidFill>
              </a:rPr>
              <a:t/>
            </a:r>
            <a:br>
              <a:rPr lang="en-US" sz="2000" dirty="0">
                <a:solidFill>
                  <a:srgbClr val="002060"/>
                </a:solidFill>
              </a:rPr>
            </a:br>
            <a:r>
              <a:rPr lang="en-US" sz="2000" dirty="0">
                <a:solidFill>
                  <a:srgbClr val="002060"/>
                </a:solidFill>
              </a:rPr>
              <a:t/>
            </a:r>
            <a:br>
              <a:rPr lang="en-US" sz="2000" dirty="0">
                <a:solidFill>
                  <a:srgbClr val="002060"/>
                </a:solidFill>
              </a:rPr>
            </a:br>
            <a:endParaRPr lang="he-IL" sz="2000" dirty="0">
              <a:solidFill>
                <a:srgbClr val="002060"/>
              </a:solidFill>
            </a:endParaRPr>
          </a:p>
        </p:txBody>
      </p:sp>
      <p:pic>
        <p:nvPicPr>
          <p:cNvPr id="9" name="Picture 8">
            <a:extLst>
              <a:ext uri="{FF2B5EF4-FFF2-40B4-BE49-F238E27FC236}">
                <a16:creationId xmlns:a16="http://schemas.microsoft.com/office/drawing/2014/main" id="{35FDEB32-DBA7-44A1-AF41-CCF74F870FA4}"/>
              </a:ext>
            </a:extLst>
          </p:cNvPr>
          <p:cNvPicPr>
            <a:picLocks noChangeAspect="1"/>
          </p:cNvPicPr>
          <p:nvPr/>
        </p:nvPicPr>
        <p:blipFill>
          <a:blip r:embed="rId4"/>
          <a:stretch>
            <a:fillRect/>
          </a:stretch>
        </p:blipFill>
        <p:spPr>
          <a:xfrm>
            <a:off x="4635822" y="1865687"/>
            <a:ext cx="2145978" cy="1792379"/>
          </a:xfrm>
          <a:prstGeom prst="rect">
            <a:avLst/>
          </a:prstGeom>
        </p:spPr>
      </p:pic>
      <p:sp>
        <p:nvSpPr>
          <p:cNvPr id="10" name="Rectangle 9">
            <a:extLst>
              <a:ext uri="{FF2B5EF4-FFF2-40B4-BE49-F238E27FC236}">
                <a16:creationId xmlns:a16="http://schemas.microsoft.com/office/drawing/2014/main" id="{D27CAEAF-EAA2-4BB5-B0CF-66C1D772A169}"/>
              </a:ext>
            </a:extLst>
          </p:cNvPr>
          <p:cNvSpPr/>
          <p:nvPr/>
        </p:nvSpPr>
        <p:spPr>
          <a:xfrm>
            <a:off x="3307749" y="3596592"/>
            <a:ext cx="4802123" cy="280013"/>
          </a:xfrm>
          <a:prstGeom prst="rect">
            <a:avLst/>
          </a:prstGeom>
          <a:solidFill>
            <a:schemeClr val="bg1"/>
          </a:solidFill>
        </p:spPr>
        <p:txBody>
          <a:bodyPr wrap="square">
            <a:spAutoFit/>
          </a:bodyPr>
          <a:lstStyle/>
          <a:p>
            <a:pPr algn="ctr" rtl="1">
              <a:lnSpc>
                <a:spcPct val="107000"/>
              </a:lnSpc>
              <a:spcAft>
                <a:spcPts val="0"/>
              </a:spcAft>
            </a:pPr>
            <a:r>
              <a:rPr lang="he-IL" sz="1200" b="1" dirty="0">
                <a:solidFill>
                  <a:srgbClr val="002060"/>
                </a:solidFill>
                <a:latin typeface="Calibri" panose="020F0502020204030204" pitchFamily="34" charset="0"/>
                <a:ea typeface="Calibri" panose="020F0502020204030204" pitchFamily="34" charset="0"/>
              </a:rPr>
              <a:t>איור 3:</a:t>
            </a:r>
            <a:r>
              <a:rPr lang="he-IL" sz="1200" dirty="0">
                <a:solidFill>
                  <a:srgbClr val="002060"/>
                </a:solidFill>
                <a:latin typeface="Calibri" panose="020F0502020204030204" pitchFamily="34" charset="0"/>
                <a:ea typeface="Calibri" panose="020F0502020204030204" pitchFamily="34" charset="0"/>
              </a:rPr>
              <a:t> זויות הפילאר[5]ארן, זוית הגשר והזוית הדיהאדרלית בין טבעת לגשר </a:t>
            </a:r>
            <a:endParaRPr lang="en-US" sz="12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43CB612-C83D-4268-B689-5F22529F7E5A}"/>
              </a:ext>
            </a:extLst>
          </p:cNvPr>
          <p:cNvPicPr>
            <a:picLocks noChangeAspect="1"/>
          </p:cNvPicPr>
          <p:nvPr/>
        </p:nvPicPr>
        <p:blipFill>
          <a:blip r:embed="rId5"/>
          <a:stretch>
            <a:fillRect/>
          </a:stretch>
        </p:blipFill>
        <p:spPr>
          <a:xfrm>
            <a:off x="4568148" y="4437977"/>
            <a:ext cx="2213652" cy="1785203"/>
          </a:xfrm>
          <a:prstGeom prst="rect">
            <a:avLst/>
          </a:prstGeom>
        </p:spPr>
      </p:pic>
      <p:sp>
        <p:nvSpPr>
          <p:cNvPr id="8" name="Rectangle 7">
            <a:extLst>
              <a:ext uri="{FF2B5EF4-FFF2-40B4-BE49-F238E27FC236}">
                <a16:creationId xmlns:a16="http://schemas.microsoft.com/office/drawing/2014/main" id="{B6B4B95F-8C3F-4BA7-8BF2-DDCADA72DB02}"/>
              </a:ext>
            </a:extLst>
          </p:cNvPr>
          <p:cNvSpPr/>
          <p:nvPr/>
        </p:nvSpPr>
        <p:spPr>
          <a:xfrm>
            <a:off x="4102858" y="6223082"/>
            <a:ext cx="3068468" cy="276999"/>
          </a:xfrm>
          <a:prstGeom prst="rect">
            <a:avLst/>
          </a:prstGeom>
        </p:spPr>
        <p:txBody>
          <a:bodyPr wrap="none">
            <a:spAutoFit/>
          </a:bodyPr>
          <a:lstStyle/>
          <a:p>
            <a:pPr algn="r" rtl="1"/>
            <a:r>
              <a:rPr lang="he-IL" sz="1200" b="1" dirty="0">
                <a:solidFill>
                  <a:srgbClr val="002060"/>
                </a:solidFill>
                <a:ea typeface="Times New Roman" panose="02020603050405020304" pitchFamily="18" charset="0"/>
              </a:rPr>
              <a:t>איור </a:t>
            </a:r>
            <a:r>
              <a:rPr lang="he-IL" sz="1200" b="1" dirty="0">
                <a:solidFill>
                  <a:srgbClr val="002060"/>
                </a:solidFill>
                <a:latin typeface="Arial" panose="020B0604020202020204" pitchFamily="34" charset="0"/>
                <a:ea typeface="Times New Roman" panose="02020603050405020304" pitchFamily="18" charset="0"/>
              </a:rPr>
              <a:t>4:</a:t>
            </a:r>
            <a:r>
              <a:rPr lang="he-IL" sz="1200" dirty="0">
                <a:solidFill>
                  <a:srgbClr val="002060"/>
                </a:solidFill>
                <a:ea typeface="Times New Roman" panose="02020603050405020304" pitchFamily="18" charset="0"/>
              </a:rPr>
              <a:t> מרחק מינימום ומקסימום מאטומי החמצן </a:t>
            </a:r>
            <a:endParaRPr lang="en-US" sz="1200" dirty="0">
              <a:solidFill>
                <a:srgbClr val="002060"/>
              </a:solidFill>
            </a:endParaRPr>
          </a:p>
        </p:txBody>
      </p:sp>
    </p:spTree>
    <p:extLst>
      <p:ext uri="{BB962C8B-B14F-4D97-AF65-F5344CB8AC3E}">
        <p14:creationId xmlns:p14="http://schemas.microsoft.com/office/powerpoint/2010/main" val="381464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11</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4850815"/>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בניית מאגר מולקולות</a:t>
                </a:r>
              </a:p>
              <a:p>
                <a:pPr lvl="1" algn="r" rtl="1"/>
                <a:endParaRPr lang="he-IL" sz="2000" dirty="0">
                  <a:solidFill>
                    <a:srgbClr val="002060"/>
                  </a:solidFill>
                </a:endParaRPr>
              </a:p>
              <a:p>
                <a:pPr marL="1371600" lvl="2" indent="-457200" algn="r" rtl="1">
                  <a:buFont typeface="Arial" panose="020B0604020202020204" pitchFamily="34" charset="0"/>
                  <a:buChar char="•"/>
                </a:pPr>
                <a:r>
                  <a:rPr lang="he-IL" sz="2000" dirty="0">
                    <a:solidFill>
                      <a:srgbClr val="002060"/>
                    </a:solidFill>
                  </a:rPr>
                  <a:t>מדדי סימטריה – חישובי </a:t>
                </a:r>
                <a14:m>
                  <m:oMath xmlns:m="http://schemas.openxmlformats.org/officeDocument/2006/math">
                    <m:r>
                      <a:rPr lang="en-US" i="1">
                        <a:solidFill>
                          <a:srgbClr val="002060"/>
                        </a:solidFill>
                        <a:latin typeface="Cambria Math" panose="02040503050406030204" pitchFamily="18" charset="0"/>
                      </a:rPr>
                      <m:t>𝑆</m:t>
                    </m:r>
                    <m:d>
                      <m:dPr>
                        <m:ctrlPr>
                          <a:rPr lang="en-US" i="1">
                            <a:solidFill>
                              <a:srgbClr val="002060"/>
                            </a:solidFill>
                            <a:latin typeface="Cambria Math" panose="02040503050406030204" pitchFamily="18" charset="0"/>
                          </a:rPr>
                        </m:ctrlPr>
                      </m:dPr>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𝐶</m:t>
                            </m:r>
                          </m:e>
                          <m:sub>
                            <m:r>
                              <a:rPr lang="en-US" i="1">
                                <a:solidFill>
                                  <a:srgbClr val="002060"/>
                                </a:solidFill>
                                <a:latin typeface="Cambria Math" panose="02040503050406030204" pitchFamily="18" charset="0"/>
                              </a:rPr>
                              <m:t>5</m:t>
                            </m:r>
                          </m:sub>
                        </m:sSub>
                      </m:e>
                    </m:d>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𝑆</m:t>
                    </m:r>
                    <m:d>
                      <m:dPr>
                        <m:ctrlPr>
                          <a:rPr lang="en-US" i="1">
                            <a:solidFill>
                              <a:srgbClr val="002060"/>
                            </a:solidFill>
                            <a:latin typeface="Cambria Math" panose="02040503050406030204" pitchFamily="18" charset="0"/>
                          </a:rPr>
                        </m:ctrlPr>
                      </m:dPr>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𝐶</m:t>
                            </m:r>
                          </m:e>
                          <m:sub>
                            <m:r>
                              <a:rPr lang="en-US" i="1">
                                <a:solidFill>
                                  <a:srgbClr val="002060"/>
                                </a:solidFill>
                                <a:latin typeface="Cambria Math" panose="02040503050406030204" pitchFamily="18" charset="0"/>
                              </a:rPr>
                              <m:t>2</m:t>
                            </m:r>
                          </m:sub>
                        </m:sSub>
                      </m:e>
                    </m:d>
                  </m:oMath>
                </a14:m>
                <a:r>
                  <a:rPr lang="he-IL" sz="2000" dirty="0">
                    <a:solidFill>
                      <a:srgbClr val="002060"/>
                    </a:solidFill>
                  </a:rPr>
                  <a:t> עפ"י שיטת מדד הסימטריה הרציף </a:t>
                </a:r>
                <a:r>
                  <a:rPr lang="en-US" sz="2000" dirty="0">
                    <a:solidFill>
                      <a:srgbClr val="002060"/>
                    </a:solidFill>
                  </a:rPr>
                  <a:t>CSM</a:t>
                </a:r>
                <a:br>
                  <a:rPr lang="en-US" sz="2000" dirty="0">
                    <a:solidFill>
                      <a:srgbClr val="002060"/>
                    </a:solidFill>
                  </a:rPr>
                </a:br>
                <a:endParaRPr lang="he-IL" sz="2000" dirty="0">
                  <a:solidFill>
                    <a:srgbClr val="002060"/>
                  </a:solidFill>
                </a:endParaRPr>
              </a:p>
              <a:p>
                <a:pPr lvl="3" algn="r" rtl="1"/>
                <a:r>
                  <a:rPr lang="he-IL" sz="2000" dirty="0">
                    <a:solidFill>
                      <a:srgbClr val="002060"/>
                    </a:solidFill>
                  </a:rPr>
                  <a:t>מדד ה </a:t>
                </a:r>
                <a:r>
                  <a:rPr lang="en-US" sz="2000" dirty="0">
                    <a:solidFill>
                      <a:srgbClr val="002060"/>
                    </a:solidFill>
                  </a:rPr>
                  <a:t>CSM </a:t>
                </a:r>
                <a:r>
                  <a:rPr lang="he-IL" sz="2000" dirty="0">
                    <a:solidFill>
                      <a:srgbClr val="002060"/>
                    </a:solidFill>
                  </a:rPr>
                  <a:t> מכמת לגודל מספרי את סטיית המבנה הנבדק מהמבנה הקרוב ביותר בעל הסימטריה המבוקשת כאשר ככל שהמדד קרוב לאפס כך ניתן להסיק שהמבנה הנבדק קרוב יותר לסימטריה המבוקשת.</a:t>
                </a:r>
                <a:r>
                  <a:rPr lang="en-US" sz="2000" dirty="0">
                    <a:solidFill>
                      <a:srgbClr val="002060"/>
                    </a:solidFill>
                  </a:rPr>
                  <a:t/>
                </a:r>
                <a:br>
                  <a:rPr lang="en-US" sz="2000" dirty="0">
                    <a:solidFill>
                      <a:srgbClr val="002060"/>
                    </a:solidFill>
                  </a:rPr>
                </a:br>
                <a:r>
                  <a:rPr lang="he-IL" sz="2000" dirty="0">
                    <a:solidFill>
                      <a:srgbClr val="002060"/>
                    </a:solidFill>
                  </a:rPr>
                  <a:t>ערך המדד </a:t>
                </a:r>
                <a:r>
                  <a:rPr lang="en-US" sz="2000" dirty="0">
                    <a:solidFill>
                      <a:srgbClr val="002060"/>
                    </a:solidFill>
                  </a:rPr>
                  <a:t>S </a:t>
                </a:r>
                <a:r>
                  <a:rPr lang="he-IL" sz="2000" dirty="0">
                    <a:solidFill>
                      <a:srgbClr val="002060"/>
                    </a:solidFill>
                  </a:rPr>
                  <a:t> מחושב להלן:</a:t>
                </a:r>
              </a:p>
              <a:p>
                <a:pPr lvl="2" algn="r" rtl="1"/>
                <a14:m>
                  <m:oMathPara xmlns:m="http://schemas.openxmlformats.org/officeDocument/2006/math">
                    <m:oMathParaPr>
                      <m:jc m:val="left"/>
                    </m:oMathParaPr>
                    <m:oMath xmlns:m="http://schemas.openxmlformats.org/officeDocument/2006/math">
                      <m:d>
                        <m:dPr>
                          <m:ctrlPr>
                            <a:rPr lang="en-US"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4</m:t>
                          </m:r>
                        </m:e>
                      </m:d>
                      <m:r>
                        <a:rPr lang="en-US" b="0"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𝑆</m:t>
                      </m:r>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𝐺</m:t>
                          </m:r>
                        </m:e>
                      </m:d>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100</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𝑚𝑖𝑛</m:t>
                      </m:r>
                      <m:f>
                        <m:fPr>
                          <m:ctrlPr>
                            <a:rPr lang="en-US" i="1">
                              <a:solidFill>
                                <a:srgbClr val="002060"/>
                              </a:solidFill>
                              <a:latin typeface="Cambria Math" panose="02040503050406030204" pitchFamily="18" charset="0"/>
                            </a:rPr>
                          </m:ctrlPr>
                        </m:fPr>
                        <m:num>
                          <m:nary>
                            <m:naryPr>
                              <m:chr m:val="∑"/>
                              <m:limLoc m:val="undOvr"/>
                              <m:ctrlPr>
                                <a:rPr lang="en-US" i="1">
                                  <a:solidFill>
                                    <a:srgbClr val="002060"/>
                                  </a:solidFill>
                                  <a:latin typeface="Cambria Math" panose="02040503050406030204" pitchFamily="18" charset="0"/>
                                </a:rPr>
                              </m:ctrlPr>
                            </m:naryPr>
                            <m:sub>
                              <m:r>
                                <a:rPr lang="en-US" i="1">
                                  <a:solidFill>
                                    <a:srgbClr val="002060"/>
                                  </a:solidFill>
                                  <a:latin typeface="Cambria Math" panose="02040503050406030204" pitchFamily="18" charset="0"/>
                                </a:rPr>
                                <m:t>𝑘</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1</m:t>
                              </m:r>
                            </m:sub>
                            <m:sup>
                              <m:r>
                                <a:rPr lang="en-US" i="1">
                                  <a:solidFill>
                                    <a:srgbClr val="002060"/>
                                  </a:solidFill>
                                  <a:latin typeface="Cambria Math" panose="02040503050406030204" pitchFamily="18" charset="0"/>
                                </a:rPr>
                                <m:t>𝑁</m:t>
                              </m:r>
                            </m:sup>
                            <m:e>
                              <m:sSup>
                                <m:sSupPr>
                                  <m:ctrlPr>
                                    <a:rPr lang="en-US" i="1">
                                      <a:solidFill>
                                        <a:srgbClr val="002060"/>
                                      </a:solidFill>
                                      <a:latin typeface="Cambria Math" panose="02040503050406030204" pitchFamily="18" charset="0"/>
                                    </a:rPr>
                                  </m:ctrlPr>
                                </m:sSupPr>
                                <m:e>
                                  <m:d>
                                    <m:dPr>
                                      <m:begChr m:val="|"/>
                                      <m:endChr m:val="|"/>
                                      <m:ctrlPr>
                                        <a:rPr lang="en-US" i="1">
                                          <a:solidFill>
                                            <a:srgbClr val="002060"/>
                                          </a:solidFill>
                                          <a:latin typeface="Cambria Math" panose="02040503050406030204" pitchFamily="18" charset="0"/>
                                        </a:rPr>
                                      </m:ctrlPr>
                                    </m:dPr>
                                    <m:e>
                                      <m:acc>
                                        <m:accPr>
                                          <m:chr m:val="̅"/>
                                          <m:ctrlPr>
                                            <a:rPr lang="en-US" i="1">
                                              <a:solidFill>
                                                <a:srgbClr val="002060"/>
                                              </a:solidFill>
                                              <a:latin typeface="Cambria Math" panose="02040503050406030204" pitchFamily="18" charset="0"/>
                                            </a:rPr>
                                          </m:ctrlPr>
                                        </m:accPr>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𝑄</m:t>
                                              </m:r>
                                            </m:e>
                                            <m:sub>
                                              <m:r>
                                                <a:rPr lang="en-US" i="1">
                                                  <a:solidFill>
                                                    <a:srgbClr val="002060"/>
                                                  </a:solidFill>
                                                  <a:latin typeface="Cambria Math" panose="02040503050406030204" pitchFamily="18" charset="0"/>
                                                </a:rPr>
                                                <m:t>𝑘</m:t>
                                              </m:r>
                                            </m:sub>
                                          </m:sSub>
                                        </m:e>
                                      </m:acc>
                                      <m:r>
                                        <a:rPr lang="en-US" i="1">
                                          <a:solidFill>
                                            <a:srgbClr val="002060"/>
                                          </a:solidFill>
                                          <a:latin typeface="Cambria Math" panose="02040503050406030204" pitchFamily="18" charset="0"/>
                                        </a:rPr>
                                        <m:t>−</m:t>
                                      </m:r>
                                      <m:acc>
                                        <m:accPr>
                                          <m:chr m:val="̅"/>
                                          <m:ctrlPr>
                                            <a:rPr lang="en-US" i="1">
                                              <a:solidFill>
                                                <a:srgbClr val="002060"/>
                                              </a:solidFill>
                                              <a:latin typeface="Cambria Math" panose="02040503050406030204" pitchFamily="18" charset="0"/>
                                            </a:rPr>
                                          </m:ctrlPr>
                                        </m:accPr>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𝑃</m:t>
                                              </m:r>
                                            </m:e>
                                            <m:sub>
                                              <m:r>
                                                <a:rPr lang="en-US" i="1">
                                                  <a:solidFill>
                                                    <a:srgbClr val="002060"/>
                                                  </a:solidFill>
                                                  <a:latin typeface="Cambria Math" panose="02040503050406030204" pitchFamily="18" charset="0"/>
                                                </a:rPr>
                                                <m:t>𝑘</m:t>
                                              </m:r>
                                            </m:sub>
                                          </m:sSub>
                                        </m:e>
                                      </m:acc>
                                    </m:e>
                                  </m:d>
                                </m:e>
                                <m:sup>
                                  <m:r>
                                    <a:rPr lang="en-US" i="1">
                                      <a:solidFill>
                                        <a:srgbClr val="002060"/>
                                      </a:solidFill>
                                      <a:latin typeface="Cambria Math" panose="02040503050406030204" pitchFamily="18" charset="0"/>
                                    </a:rPr>
                                    <m:t>2</m:t>
                                  </m:r>
                                </m:sup>
                              </m:sSup>
                            </m:e>
                          </m:nary>
                        </m:num>
                        <m:den>
                          <m:nary>
                            <m:naryPr>
                              <m:chr m:val="∑"/>
                              <m:limLoc m:val="undOvr"/>
                              <m:ctrlPr>
                                <a:rPr lang="en-US" i="1">
                                  <a:solidFill>
                                    <a:srgbClr val="002060"/>
                                  </a:solidFill>
                                  <a:latin typeface="Cambria Math" panose="02040503050406030204" pitchFamily="18" charset="0"/>
                                </a:rPr>
                              </m:ctrlPr>
                            </m:naryPr>
                            <m:sub>
                              <m:r>
                                <a:rPr lang="en-US" i="1">
                                  <a:solidFill>
                                    <a:srgbClr val="002060"/>
                                  </a:solidFill>
                                  <a:latin typeface="Cambria Math" panose="02040503050406030204" pitchFamily="18" charset="0"/>
                                </a:rPr>
                                <m:t>𝑘</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1</m:t>
                              </m:r>
                            </m:sub>
                            <m:sup>
                              <m:r>
                                <a:rPr lang="en-US" i="1">
                                  <a:solidFill>
                                    <a:srgbClr val="002060"/>
                                  </a:solidFill>
                                  <a:latin typeface="Cambria Math" panose="02040503050406030204" pitchFamily="18" charset="0"/>
                                </a:rPr>
                                <m:t>𝑁</m:t>
                              </m:r>
                            </m:sup>
                            <m:e>
                              <m:sSup>
                                <m:sSupPr>
                                  <m:ctrlPr>
                                    <a:rPr lang="en-US" i="1">
                                      <a:solidFill>
                                        <a:srgbClr val="002060"/>
                                      </a:solidFill>
                                      <a:latin typeface="Cambria Math" panose="02040503050406030204" pitchFamily="18" charset="0"/>
                                    </a:rPr>
                                  </m:ctrlPr>
                                </m:sSupPr>
                                <m:e>
                                  <m:d>
                                    <m:dPr>
                                      <m:begChr m:val="|"/>
                                      <m:endChr m:val="|"/>
                                      <m:ctrlPr>
                                        <a:rPr lang="en-US" i="1">
                                          <a:solidFill>
                                            <a:srgbClr val="002060"/>
                                          </a:solidFill>
                                          <a:latin typeface="Cambria Math" panose="02040503050406030204" pitchFamily="18" charset="0"/>
                                        </a:rPr>
                                      </m:ctrlPr>
                                    </m:dPr>
                                    <m:e>
                                      <m:acc>
                                        <m:accPr>
                                          <m:chr m:val="̅"/>
                                          <m:ctrlPr>
                                            <a:rPr lang="en-US" i="1">
                                              <a:solidFill>
                                                <a:srgbClr val="002060"/>
                                              </a:solidFill>
                                              <a:latin typeface="Cambria Math" panose="02040503050406030204" pitchFamily="18" charset="0"/>
                                            </a:rPr>
                                          </m:ctrlPr>
                                        </m:accPr>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𝑄</m:t>
                                              </m:r>
                                            </m:e>
                                            <m:sub>
                                              <m:r>
                                                <a:rPr lang="en-US" i="1">
                                                  <a:solidFill>
                                                    <a:srgbClr val="002060"/>
                                                  </a:solidFill>
                                                  <a:latin typeface="Cambria Math" panose="02040503050406030204" pitchFamily="18" charset="0"/>
                                                </a:rPr>
                                                <m:t>𝑘</m:t>
                                              </m:r>
                                            </m:sub>
                                          </m:sSub>
                                        </m:e>
                                      </m:acc>
                                      <m:r>
                                        <a:rPr lang="en-US" i="1">
                                          <a:solidFill>
                                            <a:srgbClr val="002060"/>
                                          </a:solidFill>
                                          <a:latin typeface="Cambria Math" panose="02040503050406030204" pitchFamily="18" charset="0"/>
                                        </a:rPr>
                                        <m:t>−</m:t>
                                      </m:r>
                                      <m:acc>
                                        <m:accPr>
                                          <m:chr m:val="̅"/>
                                          <m:ctrlPr>
                                            <a:rPr lang="en-US" i="1">
                                              <a:solidFill>
                                                <a:srgbClr val="002060"/>
                                              </a:solidFill>
                                              <a:latin typeface="Cambria Math" panose="02040503050406030204" pitchFamily="18" charset="0"/>
                                            </a:rPr>
                                          </m:ctrlPr>
                                        </m:accPr>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𝑄</m:t>
                                              </m:r>
                                            </m:e>
                                            <m:sub>
                                              <m:r>
                                                <a:rPr lang="en-US" i="1">
                                                  <a:solidFill>
                                                    <a:srgbClr val="002060"/>
                                                  </a:solidFill>
                                                  <a:latin typeface="Cambria Math" panose="02040503050406030204" pitchFamily="18" charset="0"/>
                                                </a:rPr>
                                                <m:t>0</m:t>
                                              </m:r>
                                            </m:sub>
                                          </m:sSub>
                                        </m:e>
                                      </m:acc>
                                    </m:e>
                                  </m:d>
                                </m:e>
                                <m:sup>
                                  <m:r>
                                    <a:rPr lang="en-US" i="1">
                                      <a:solidFill>
                                        <a:srgbClr val="002060"/>
                                      </a:solidFill>
                                      <a:latin typeface="Cambria Math" panose="02040503050406030204" pitchFamily="18" charset="0"/>
                                    </a:rPr>
                                    <m:t>2</m:t>
                                  </m:r>
                                </m:sup>
                              </m:sSup>
                            </m:e>
                          </m:nary>
                        </m:den>
                      </m:f>
                    </m:oMath>
                  </m:oMathPara>
                </a14:m>
                <a:endParaRPr lang="he-IL" sz="2000" i="1" dirty="0">
                  <a:solidFill>
                    <a:srgbClr val="002060"/>
                  </a:solidFill>
                </a:endParaRPr>
              </a:p>
              <a:p>
                <a:pPr lvl="3" algn="r" rtl="1"/>
                <a:endParaRPr lang="he-IL" sz="2000" dirty="0">
                  <a:solidFill>
                    <a:srgbClr val="002060"/>
                  </a:solidFill>
                </a:endParaRPr>
              </a:p>
              <a:p>
                <a:pPr lvl="3" algn="r" rtl="1"/>
                <a:r>
                  <a:rPr lang="en-US" sz="2000" dirty="0">
                    <a:solidFill>
                      <a:srgbClr val="002060"/>
                    </a:solidFill>
                  </a:rPr>
                  <a:t>N</a:t>
                </a:r>
                <a:r>
                  <a:rPr lang="he-IL" sz="2000" dirty="0">
                    <a:solidFill>
                      <a:srgbClr val="002060"/>
                    </a:solidFill>
                  </a:rPr>
                  <a:t> - מספר הקדקודים של העצם הנבדק</a:t>
                </a:r>
              </a:p>
              <a:p>
                <a:pPr lvl="3" algn="r" rtl="1"/>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i="1">
                            <a:solidFill>
                              <a:srgbClr val="002060"/>
                            </a:solidFill>
                            <a:latin typeface="Cambria Math" panose="02040503050406030204" pitchFamily="18" charset="0"/>
                          </a:rPr>
                          <m:t>𝑄</m:t>
                        </m:r>
                      </m:e>
                      <m:sub>
                        <m:r>
                          <a:rPr lang="en-US" sz="2000" i="1">
                            <a:solidFill>
                              <a:srgbClr val="002060"/>
                            </a:solidFill>
                            <a:latin typeface="Cambria Math" panose="02040503050406030204" pitchFamily="18" charset="0"/>
                          </a:rPr>
                          <m:t>𝑘</m:t>
                        </m:r>
                      </m:sub>
                    </m:sSub>
                  </m:oMath>
                </a14:m>
                <a:r>
                  <a:rPr lang="he-IL" sz="2000" dirty="0">
                    <a:solidFill>
                      <a:srgbClr val="002060"/>
                    </a:solidFill>
                  </a:rPr>
                  <a:t> - וקטור הקואורדינאטות של קדקוד </a:t>
                </a:r>
                <a:r>
                  <a:rPr lang="en-US" sz="2000" dirty="0">
                    <a:solidFill>
                      <a:srgbClr val="002060"/>
                    </a:solidFill>
                  </a:rPr>
                  <a:t>k</a:t>
                </a:r>
                <a:r>
                  <a:rPr lang="he-IL" sz="2000" dirty="0">
                    <a:solidFill>
                      <a:srgbClr val="002060"/>
                    </a:solidFill>
                  </a:rPr>
                  <a:t> במבנה המקורי</a:t>
                </a:r>
              </a:p>
              <a:p>
                <a:pPr lvl="3" algn="r" rtl="1"/>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i="1">
                            <a:solidFill>
                              <a:srgbClr val="002060"/>
                            </a:solidFill>
                            <a:latin typeface="Cambria Math" panose="02040503050406030204" pitchFamily="18" charset="0"/>
                          </a:rPr>
                          <m:t>𝑃</m:t>
                        </m:r>
                      </m:e>
                      <m:sub>
                        <m:r>
                          <a:rPr lang="en-US" sz="2000" i="1">
                            <a:solidFill>
                              <a:srgbClr val="002060"/>
                            </a:solidFill>
                            <a:latin typeface="Cambria Math" panose="02040503050406030204" pitchFamily="18" charset="0"/>
                          </a:rPr>
                          <m:t>𝑘</m:t>
                        </m:r>
                      </m:sub>
                    </m:sSub>
                  </m:oMath>
                </a14:m>
                <a:r>
                  <a:rPr lang="he-IL" sz="2000" dirty="0">
                    <a:solidFill>
                      <a:srgbClr val="002060"/>
                    </a:solidFill>
                  </a:rPr>
                  <a:t> - </a:t>
                </a:r>
                <a:r>
                  <a:rPr lang="en-US" sz="2000" dirty="0">
                    <a:solidFill>
                      <a:srgbClr val="002060"/>
                    </a:solidFill>
                  </a:rPr>
                  <a:t> </a:t>
                </a:r>
                <a:r>
                  <a:rPr lang="he-IL" sz="2000" dirty="0">
                    <a:solidFill>
                      <a:srgbClr val="002060"/>
                    </a:solidFill>
                  </a:rPr>
                  <a:t>וקטור הקואורדינאטות של קדקוד</a:t>
                </a:r>
                <a:r>
                  <a:rPr lang="en-US" sz="2000" dirty="0">
                    <a:solidFill>
                      <a:srgbClr val="002060"/>
                    </a:solidFill>
                  </a:rPr>
                  <a:t>k  </a:t>
                </a:r>
                <a:r>
                  <a:rPr lang="he-IL" sz="2000" dirty="0">
                    <a:solidFill>
                      <a:srgbClr val="002060"/>
                    </a:solidFill>
                  </a:rPr>
                  <a:t>במבנה הסימטרי אליו משווים</a:t>
                </a:r>
              </a:p>
              <a:p>
                <a:pPr lvl="3" algn="r" rtl="1"/>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i="1">
                            <a:solidFill>
                              <a:srgbClr val="002060"/>
                            </a:solidFill>
                            <a:latin typeface="Cambria Math" panose="02040503050406030204" pitchFamily="18" charset="0"/>
                          </a:rPr>
                          <m:t>𝑃</m:t>
                        </m:r>
                      </m:e>
                      <m:sub>
                        <m:r>
                          <a:rPr lang="en-US" sz="2000" b="0" i="1" smtClean="0">
                            <a:solidFill>
                              <a:srgbClr val="002060"/>
                            </a:solidFill>
                            <a:latin typeface="Cambria Math" panose="02040503050406030204" pitchFamily="18" charset="0"/>
                          </a:rPr>
                          <m:t>0</m:t>
                        </m:r>
                      </m:sub>
                    </m:sSub>
                  </m:oMath>
                </a14:m>
                <a:r>
                  <a:rPr lang="he-IL" sz="2000" dirty="0">
                    <a:solidFill>
                      <a:srgbClr val="002060"/>
                    </a:solidFill>
                  </a:rPr>
                  <a:t> - מייצג את וקטור הקואורדינאטות של מרכז המסה</a:t>
                </a:r>
                <a:endParaRPr lang="en-US" sz="2000" dirty="0">
                  <a:solidFill>
                    <a:srgbClr val="002060"/>
                  </a:solidFill>
                </a:endParaRPr>
              </a:p>
            </p:txBody>
          </p:sp>
        </mc:Choice>
        <mc:Fallback xmlns="">
          <p:sp>
            <p:nvSpPr>
              <p:cNvPr id="3" name="TextBox 2">
                <a:extLst>
                  <a:ext uri="{FF2B5EF4-FFF2-40B4-BE49-F238E27FC236}">
                    <a16:creationId xmlns:a16="http://schemas.microsoft.com/office/drawing/2014/main" id="{05E82B4B-5A9D-49F2-8F4A-0AE41E162A7E}"/>
                  </a:ext>
                </a:extLst>
              </p:cNvPr>
              <p:cNvSpPr txBox="1">
                <a:spLocks noRot="1" noChangeAspect="1" noMove="1" noResize="1" noEditPoints="1" noAdjustHandles="1" noChangeArrowheads="1" noChangeShapeType="1" noTextEdit="1"/>
              </p:cNvSpPr>
              <p:nvPr/>
            </p:nvSpPr>
            <p:spPr>
              <a:xfrm>
                <a:off x="401216" y="527667"/>
                <a:ext cx="11041225" cy="4850815"/>
              </a:xfrm>
              <a:prstGeom prst="rect">
                <a:avLst/>
              </a:prstGeom>
              <a:blipFill>
                <a:blip r:embed="rId4"/>
                <a:stretch>
                  <a:fillRect l="-773" t="-1761" r="-1436" b="-1258"/>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290FEDA-64D2-4A5C-AFDA-B3CD53E59952}"/>
              </a:ext>
            </a:extLst>
          </p:cNvPr>
          <p:cNvSpPr/>
          <p:nvPr/>
        </p:nvSpPr>
        <p:spPr>
          <a:xfrm>
            <a:off x="401216" y="5994035"/>
            <a:ext cx="9664959" cy="742639"/>
          </a:xfrm>
          <a:prstGeom prst="rect">
            <a:avLst/>
          </a:prstGeom>
          <a:solidFill>
            <a:schemeClr val="bg1"/>
          </a:solidFill>
        </p:spPr>
        <p:txBody>
          <a:bodyPr wrap="square">
            <a:spAutoFit/>
          </a:bodyPr>
          <a:lstStyle/>
          <a:p>
            <a:pPr lvl="0">
              <a:lnSpc>
                <a:spcPct val="107000"/>
              </a:lnSpc>
            </a:pP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Continuous symmetry measures. H. Zabrodsky, S. Peleg, D. Avnir, J. Am. Chem. Soc. 114, 7843–7851</a:t>
            </a:r>
            <a:r>
              <a:rPr lang="he-IL" sz="1000" dirty="0">
                <a:solidFill>
                  <a:schemeClr val="bg1">
                    <a:lumMod val="65000"/>
                  </a:schemeClr>
                </a:solidFill>
                <a:latin typeface="Calibri" panose="020F0502020204030204" pitchFamily="34" charset="0"/>
                <a:ea typeface="Calibri" panose="020F0502020204030204" pitchFamily="34" charset="0"/>
              </a:rPr>
              <a:t> (1992)</a:t>
            </a:r>
            <a:endParaRPr lang="en-US" sz="1000" dirty="0">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0"/>
              </a:spcAft>
            </a:pP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Analytical methods for calculating Continuous Symmetry Measures and the Chirality Measure. M. Pinsky, C. Dryzun, D. Casanova, P. Alemany, D. Avnir, J. Comput. Chem. 29, 2712–2721</a:t>
            </a:r>
            <a:r>
              <a:rPr lang="he-IL" sz="1000" dirty="0">
                <a:solidFill>
                  <a:schemeClr val="bg1">
                    <a:lumMod val="65000"/>
                  </a:schemeClr>
                </a:solidFill>
                <a:latin typeface="Calibri" panose="020F0502020204030204" pitchFamily="34" charset="0"/>
                <a:ea typeface="Calibri" panose="020F0502020204030204" pitchFamily="34" charset="0"/>
              </a:rPr>
              <a:t> (2008)</a:t>
            </a:r>
            <a:endParaRPr lang="en-US" sz="1000" dirty="0">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0"/>
              </a:spcAft>
            </a:pP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Improved algorithms for symmetry analysis: structure preserving permutations. G. Alon, I. Tovi-Arad, J. Math. Chem. (2018) 56, 193-212 </a:t>
            </a:r>
            <a:endParaRPr lang="en-US" sz="1000" dirty="0">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76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12</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4525021"/>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בניית מאגר מולקולות</a:t>
                </a:r>
              </a:p>
              <a:p>
                <a:pPr lvl="1" algn="r" rtl="1"/>
                <a:endParaRPr lang="he-IL" sz="2000" dirty="0">
                  <a:solidFill>
                    <a:srgbClr val="002060"/>
                  </a:solidFill>
                </a:endParaRPr>
              </a:p>
              <a:p>
                <a:pPr marL="914400" lvl="1" indent="-457200" algn="r" rtl="1">
                  <a:buFont typeface="+mj-lt"/>
                  <a:buAutoNum type="arabicPeriod" startAt="5"/>
                </a:pPr>
                <a:r>
                  <a:rPr lang="he-IL" sz="2000" cap="all" dirty="0">
                    <a:ln w="0"/>
                    <a:solidFill>
                      <a:srgbClr val="002060"/>
                    </a:solidFill>
                  </a:rPr>
                  <a:t>חיפוש קונפורמרים זהים – מבוצע בשני שלבים:</a:t>
                </a:r>
              </a:p>
              <a:p>
                <a:pPr marL="1371600" lvl="2" indent="-457200" algn="r" rtl="1">
                  <a:buFont typeface="Arial" panose="020B0604020202020204" pitchFamily="34" charset="0"/>
                  <a:buChar char="•"/>
                </a:pPr>
                <a:r>
                  <a:rPr lang="he-IL" sz="2000" cap="all" dirty="0">
                    <a:ln w="0"/>
                    <a:solidFill>
                      <a:srgbClr val="002060"/>
                    </a:solidFill>
                  </a:rPr>
                  <a:t>חיפוש מולקולות "כפולות"</a:t>
                </a:r>
                <a:r>
                  <a:rPr lang="en-US" sz="2000" cap="all" dirty="0">
                    <a:ln w="0"/>
                    <a:solidFill>
                      <a:srgbClr val="002060"/>
                    </a:solidFill>
                  </a:rPr>
                  <a:t> </a:t>
                </a:r>
                <a:r>
                  <a:rPr lang="he-IL" sz="2000" cap="all" dirty="0">
                    <a:ln w="0"/>
                    <a:solidFill>
                      <a:srgbClr val="002060"/>
                    </a:solidFill>
                  </a:rPr>
                  <a:t>עפ"י מדדי אנרגיה ומבנה – הפרש גדול מ </a:t>
                </a:r>
                <a14:m>
                  <m:oMath xmlns:m="http://schemas.openxmlformats.org/officeDocument/2006/math">
                    <m:sSup>
                      <m:sSupPr>
                        <m:ctrlPr>
                          <a:rPr lang="en-US" sz="2000" i="1" cap="all">
                            <a:ln w="0"/>
                            <a:solidFill>
                              <a:srgbClr val="002060"/>
                            </a:solidFill>
                            <a:latin typeface="Cambria Math" panose="02040503050406030204" pitchFamily="18" charset="0"/>
                          </a:rPr>
                        </m:ctrlPr>
                      </m:sSupPr>
                      <m:e>
                        <m:r>
                          <a:rPr lang="en-US" sz="2000" cap="all">
                            <a:ln w="0"/>
                            <a:solidFill>
                              <a:srgbClr val="002060"/>
                            </a:solidFill>
                            <a:latin typeface="Cambria Math" panose="02040503050406030204" pitchFamily="18" charset="0"/>
                          </a:rPr>
                          <m:t>10</m:t>
                        </m:r>
                      </m:e>
                      <m:sup>
                        <m:r>
                          <a:rPr lang="en-US" sz="2000" cap="all">
                            <a:ln w="0"/>
                            <a:solidFill>
                              <a:srgbClr val="002060"/>
                            </a:solidFill>
                            <a:latin typeface="Cambria Math" panose="02040503050406030204" pitchFamily="18" charset="0"/>
                          </a:rPr>
                          <m:t>−</m:t>
                        </m:r>
                        <m:r>
                          <a:rPr lang="en-US" sz="2000" cap="all">
                            <a:ln w="0"/>
                            <a:solidFill>
                              <a:srgbClr val="002060"/>
                            </a:solidFill>
                            <a:latin typeface="Cambria Math" panose="02040503050406030204" pitchFamily="18" charset="0"/>
                          </a:rPr>
                          <m:t>4</m:t>
                        </m:r>
                      </m:sup>
                    </m:sSup>
                  </m:oMath>
                </a14:m>
                <a:r>
                  <a:rPr lang="he-IL" sz="2000" cap="all" dirty="0">
                    <a:ln w="0"/>
                    <a:solidFill>
                      <a:srgbClr val="002060"/>
                    </a:solidFill>
                  </a:rPr>
                  <a:t> באנרגיה </a:t>
                </a:r>
                <a14:m>
                  <m:oMath xmlns:m="http://schemas.openxmlformats.org/officeDocument/2006/math">
                    <m:r>
                      <a:rPr lang="en-US" sz="2000" b="0" i="0" cap="all" smtClean="0">
                        <a:ln w="0"/>
                        <a:solidFill>
                          <a:srgbClr val="002060"/>
                        </a:solidFill>
                        <a:latin typeface="Cambria Math" panose="02040503050406030204" pitchFamily="18" charset="0"/>
                      </a:rPr>
                      <m:t>(</m:t>
                    </m:r>
                    <m:r>
                      <a:rPr lang="en-US" sz="2000" b="0" i="1" cap="all" smtClean="0">
                        <a:ln w="0"/>
                        <a:solidFill>
                          <a:srgbClr val="002060"/>
                        </a:solidFill>
                        <a:latin typeface="Cambria Math" panose="02040503050406030204" pitchFamily="18" charset="0"/>
                      </a:rPr>
                      <m:t>𝑘𝑐𝑎𝑙</m:t>
                    </m:r>
                    <m:r>
                      <a:rPr lang="en-US" sz="2000" b="0" i="1" cap="all" smtClean="0">
                        <a:ln w="0"/>
                        <a:solidFill>
                          <a:srgbClr val="002060"/>
                        </a:solidFill>
                        <a:latin typeface="Cambria Math" panose="02040503050406030204" pitchFamily="18" charset="0"/>
                      </a:rPr>
                      <m:t>/</m:t>
                    </m:r>
                    <m:r>
                      <a:rPr lang="en-US" sz="2000" b="0" i="1" cap="all" smtClean="0">
                        <a:ln w="0"/>
                        <a:solidFill>
                          <a:srgbClr val="002060"/>
                        </a:solidFill>
                        <a:latin typeface="Cambria Math" panose="02040503050406030204" pitchFamily="18" charset="0"/>
                      </a:rPr>
                      <m:t>𝑚𝑜𝑙</m:t>
                    </m:r>
                    <m:r>
                      <a:rPr lang="en-US" sz="2000" b="0" i="1" cap="all" smtClean="0">
                        <a:ln w="0"/>
                        <a:solidFill>
                          <a:srgbClr val="002060"/>
                        </a:solidFill>
                        <a:latin typeface="Cambria Math" panose="02040503050406030204" pitchFamily="18" charset="0"/>
                      </a:rPr>
                      <m:t>)</m:t>
                    </m:r>
                  </m:oMath>
                </a14:m>
                <a:r>
                  <a:rPr lang="he-IL" sz="2000" cap="all" dirty="0">
                    <a:ln w="0"/>
                    <a:solidFill>
                      <a:srgbClr val="002060"/>
                    </a:solidFill>
                  </a:rPr>
                  <a:t>, גלובולריות ורדיוס האנרציה </a:t>
                </a:r>
                <a:r>
                  <a:rPr lang="en-US" sz="2000" cap="all" dirty="0">
                    <a:ln w="0"/>
                    <a:solidFill>
                      <a:srgbClr val="002060"/>
                    </a:solidFill>
                  </a:rPr>
                  <a:t>(Å)</a:t>
                </a:r>
                <a:endParaRPr lang="he-IL" sz="2000" cap="all" dirty="0">
                  <a:ln w="0"/>
                  <a:solidFill>
                    <a:srgbClr val="002060"/>
                  </a:solidFill>
                </a:endParaRPr>
              </a:p>
              <a:p>
                <a:pPr marL="1371600" lvl="2" indent="-457200" algn="r" rtl="1">
                  <a:buFont typeface="Arial" panose="020B0604020202020204" pitchFamily="34" charset="0"/>
                  <a:buChar char="•"/>
                </a:pPr>
                <a:r>
                  <a:rPr lang="he-IL" sz="2000" cap="all" dirty="0">
                    <a:ln w="0"/>
                    <a:solidFill>
                      <a:srgbClr val="002060"/>
                    </a:solidFill>
                  </a:rPr>
                  <a:t>חיפוש קונפורמרים עם סטייה מעל 5% בערכי ה </a:t>
                </a:r>
                <a:r>
                  <a:rPr lang="en-US" sz="2000" cap="all" dirty="0">
                    <a:ln w="0"/>
                    <a:solidFill>
                      <a:srgbClr val="002060"/>
                    </a:solidFill>
                  </a:rPr>
                  <a:t>CSM</a:t>
                </a:r>
                <a:r>
                  <a:rPr lang="he-IL" sz="2000" cap="all" dirty="0">
                    <a:ln w="0"/>
                    <a:solidFill>
                      <a:srgbClr val="002060"/>
                    </a:solidFill>
                  </a:rPr>
                  <a:t> לחציון האוכלוסיה</a:t>
                </a:r>
                <a:r>
                  <a:rPr lang="en-US" sz="2000" cap="all" dirty="0">
                    <a:ln w="0"/>
                    <a:solidFill>
                      <a:srgbClr val="002060"/>
                    </a:solidFill>
                  </a:rPr>
                  <a:t/>
                </a:r>
                <a:br>
                  <a:rPr lang="en-US" sz="2000" cap="all" dirty="0">
                    <a:ln w="0"/>
                    <a:solidFill>
                      <a:srgbClr val="002060"/>
                    </a:solidFill>
                  </a:rPr>
                </a:br>
                <a:r>
                  <a:rPr lang="en-US" sz="2000" cap="all" dirty="0">
                    <a:ln w="0"/>
                    <a:solidFill>
                      <a:srgbClr val="002060"/>
                    </a:solidFill>
                  </a:rPr>
                  <a:t/>
                </a:r>
                <a:br>
                  <a:rPr lang="en-US" sz="2000" cap="all" dirty="0">
                    <a:ln w="0"/>
                    <a:solidFill>
                      <a:srgbClr val="002060"/>
                    </a:solidFill>
                  </a:rPr>
                </a:br>
                <a14:m>
                  <m:oMath xmlns:m="http://schemas.openxmlformats.org/officeDocument/2006/math">
                    <m:d>
                      <m:dPr>
                        <m:ctrlPr>
                          <a:rPr lang="en-US"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5</m:t>
                        </m:r>
                      </m:e>
                    </m:d>
                    <m:r>
                      <a:rPr lang="en-US" b="0"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𝑆𝑦𝑚</m:t>
                    </m:r>
                    <m:r>
                      <a:rPr lang="en-US"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𝑠𝑐𝑜𝑟𝑒</m:t>
                    </m:r>
                    <m:r>
                      <a:rPr lang="en-US" i="1" smtClean="0">
                        <a:solidFill>
                          <a:srgbClr val="002060"/>
                        </a:solidFill>
                        <a:latin typeface="Cambria Math" panose="02040503050406030204" pitchFamily="18" charset="0"/>
                      </a:rPr>
                      <m:t> [%]= </m:t>
                    </m:r>
                    <m:d>
                      <m:dPr>
                        <m:begChr m:val="|"/>
                        <m:endChr m:val="|"/>
                        <m:ctrlPr>
                          <a:rPr lang="en-US" i="1">
                            <a:solidFill>
                              <a:srgbClr val="002060"/>
                            </a:solidFill>
                            <a:latin typeface="Cambria Math" panose="02040503050406030204" pitchFamily="18" charset="0"/>
                          </a:rPr>
                        </m:ctrlPr>
                      </m:dPr>
                      <m:e>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𝑀𝑜𝑙𝑒𝑐𝑢𝑙𝑒</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𝐶𝑆𝑀</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𝑀𝑒𝑑𝑖𝑎𝑛</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𝐶𝑆𝑀</m:t>
                            </m:r>
                          </m:num>
                          <m:den>
                            <m:r>
                              <a:rPr lang="en-US" i="1">
                                <a:solidFill>
                                  <a:srgbClr val="002060"/>
                                </a:solidFill>
                                <a:latin typeface="Cambria Math" panose="02040503050406030204" pitchFamily="18" charset="0"/>
                              </a:rPr>
                              <m:t>𝑀𝑒𝑑𝑖𝑎𝑛</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𝐶𝑆𝑀</m:t>
                            </m:r>
                          </m:den>
                        </m:f>
                      </m:e>
                    </m:d>
                  </m:oMath>
                </a14:m>
                <a:endParaRPr lang="he-IL" sz="2000" cap="all" dirty="0">
                  <a:ln w="0"/>
                  <a:solidFill>
                    <a:srgbClr val="002060"/>
                  </a:solidFill>
                </a:endParaRPr>
              </a:p>
              <a:p>
                <a:pPr marL="1371600" lvl="2" indent="-457200" algn="r" rtl="1">
                  <a:buFont typeface="Arial" panose="020B0604020202020204" pitchFamily="34" charset="0"/>
                  <a:buChar char="•"/>
                </a:pPr>
                <a:endParaRPr lang="he-IL" sz="2000" cap="all" dirty="0">
                  <a:ln w="0"/>
                  <a:solidFill>
                    <a:srgbClr val="002060"/>
                  </a:solidFill>
                </a:endParaRPr>
              </a:p>
              <a:p>
                <a:pPr lvl="1" algn="r" rtl="1"/>
                <a:endParaRPr lang="he-IL" sz="2000" cap="all" dirty="0">
                  <a:ln w="0"/>
                  <a:solidFill>
                    <a:srgbClr val="002060"/>
                  </a:solidFill>
                </a:endParaRPr>
              </a:p>
              <a:p>
                <a:pPr lvl="1" algn="r" rtl="1"/>
                <a:r>
                  <a:rPr lang="he-IL" sz="2000" cap="all" dirty="0">
                    <a:ln w="0"/>
                    <a:solidFill>
                      <a:srgbClr val="002060"/>
                    </a:solidFill>
                  </a:rPr>
                  <a:t>	כל קונפורמר עם יחס גדול מ 5% הוחזר למאגר. איור 5 מדגים שני קונפורמרים בעלי מדדי מבנה זהים</a:t>
                </a:r>
                <a:r>
                  <a:rPr lang="en-US" sz="2000" cap="all" dirty="0">
                    <a:ln w="0"/>
                    <a:solidFill>
                      <a:srgbClr val="002060"/>
                    </a:solidFill>
                  </a:rPr>
                  <a:t/>
                </a:r>
                <a:br>
                  <a:rPr lang="en-US" sz="2000" cap="all" dirty="0">
                    <a:ln w="0"/>
                    <a:solidFill>
                      <a:srgbClr val="002060"/>
                    </a:solidFill>
                  </a:rPr>
                </a:br>
                <a:r>
                  <a:rPr lang="he-IL" sz="2000" cap="all" dirty="0">
                    <a:ln w="0"/>
                    <a:solidFill>
                      <a:srgbClr val="002060"/>
                    </a:solidFill>
                  </a:rPr>
                  <a:t>	ומדדי סימטריה שונים כתוצאה מהפרש של </a:t>
                </a:r>
                <a14:m>
                  <m:oMath xmlns:m="http://schemas.openxmlformats.org/officeDocument/2006/math">
                    <m:r>
                      <a:rPr lang="en-US" sz="2000" cap="all">
                        <a:ln w="0"/>
                        <a:solidFill>
                          <a:srgbClr val="002060"/>
                        </a:solidFill>
                        <a:latin typeface="Cambria Math" panose="02040503050406030204" pitchFamily="18" charset="0"/>
                      </a:rPr>
                      <m:t>19</m:t>
                    </m:r>
                    <m:r>
                      <a:rPr lang="en-US" sz="2000" cap="all">
                        <a:ln w="0"/>
                        <a:solidFill>
                          <a:srgbClr val="002060"/>
                        </a:solidFill>
                        <a:latin typeface="Cambria Math" panose="02040503050406030204" pitchFamily="18" charset="0"/>
                      </a:rPr>
                      <m:t>°</m:t>
                    </m:r>
                  </m:oMath>
                </a14:m>
                <a:r>
                  <a:rPr lang="he-IL" sz="2000" cap="all" dirty="0">
                    <a:ln w="0"/>
                    <a:solidFill>
                      <a:srgbClr val="002060"/>
                    </a:solidFill>
                  </a:rPr>
                  <a:t> בזוית אחת הטבעות.</a:t>
                </a:r>
                <a:endParaRPr lang="en-US" sz="2000" cap="all" dirty="0">
                  <a:ln w="0"/>
                  <a:solidFill>
                    <a:srgbClr val="002060"/>
                  </a:solidFill>
                </a:endParaRPr>
              </a:p>
              <a:p>
                <a:pPr lvl="3" algn="r" rtl="1"/>
                <a:endParaRPr lang="en-US" sz="2000" cap="all" dirty="0">
                  <a:ln w="0"/>
                  <a:solidFill>
                    <a:srgbClr val="002060"/>
                  </a:solidFill>
                </a:endParaRPr>
              </a:p>
            </p:txBody>
          </p:sp>
        </mc:Choice>
        <mc:Fallback xmlns="">
          <p:sp>
            <p:nvSpPr>
              <p:cNvPr id="3" name="TextBox 2">
                <a:extLst>
                  <a:ext uri="{FF2B5EF4-FFF2-40B4-BE49-F238E27FC236}">
                    <a16:creationId xmlns:a16="http://schemas.microsoft.com/office/drawing/2014/main" id="{05E82B4B-5A9D-49F2-8F4A-0AE41E162A7E}"/>
                  </a:ext>
                </a:extLst>
              </p:cNvPr>
              <p:cNvSpPr txBox="1">
                <a:spLocks noRot="1" noChangeAspect="1" noMove="1" noResize="1" noEditPoints="1" noAdjustHandles="1" noChangeArrowheads="1" noChangeShapeType="1" noTextEdit="1"/>
              </p:cNvSpPr>
              <p:nvPr/>
            </p:nvSpPr>
            <p:spPr>
              <a:xfrm>
                <a:off x="401216" y="527667"/>
                <a:ext cx="11041225" cy="4525021"/>
              </a:xfrm>
              <a:prstGeom prst="rect">
                <a:avLst/>
              </a:prstGeom>
              <a:blipFill>
                <a:blip r:embed="rId4"/>
                <a:stretch>
                  <a:fillRect t="-1887" r="-143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47ABE80-3CB3-4DEB-8375-670026B1CAE0}"/>
              </a:ext>
            </a:extLst>
          </p:cNvPr>
          <p:cNvPicPr>
            <a:picLocks noChangeAspect="1"/>
          </p:cNvPicPr>
          <p:nvPr/>
        </p:nvPicPr>
        <p:blipFill>
          <a:blip r:embed="rId5"/>
          <a:stretch>
            <a:fillRect/>
          </a:stretch>
        </p:blipFill>
        <p:spPr>
          <a:xfrm>
            <a:off x="2350842" y="4824310"/>
            <a:ext cx="6175783" cy="1280271"/>
          </a:xfrm>
          <a:prstGeom prst="rect">
            <a:avLst/>
          </a:prstGeom>
        </p:spPr>
      </p:pic>
      <p:sp>
        <p:nvSpPr>
          <p:cNvPr id="8" name="Rectangle 7">
            <a:extLst>
              <a:ext uri="{FF2B5EF4-FFF2-40B4-BE49-F238E27FC236}">
                <a16:creationId xmlns:a16="http://schemas.microsoft.com/office/drawing/2014/main" id="{E96C4B83-C553-44C2-8236-1295EFD54D99}"/>
              </a:ext>
            </a:extLst>
          </p:cNvPr>
          <p:cNvSpPr/>
          <p:nvPr/>
        </p:nvSpPr>
        <p:spPr>
          <a:xfrm>
            <a:off x="2350842" y="6104581"/>
            <a:ext cx="6096000" cy="280013"/>
          </a:xfrm>
          <a:prstGeom prst="rect">
            <a:avLst/>
          </a:prstGeom>
        </p:spPr>
        <p:txBody>
          <a:bodyPr>
            <a:spAutoFit/>
          </a:bodyPr>
          <a:lstStyle/>
          <a:p>
            <a:pPr algn="ctr" rtl="1">
              <a:lnSpc>
                <a:spcPct val="107000"/>
              </a:lnSpc>
              <a:spcAft>
                <a:spcPts val="0"/>
              </a:spcAft>
            </a:pPr>
            <a:r>
              <a:rPr lang="he-IL" sz="1200" b="1" dirty="0">
                <a:solidFill>
                  <a:srgbClr val="002060"/>
                </a:solidFill>
                <a:latin typeface="Calibri" panose="020F0502020204030204" pitchFamily="34" charset="0"/>
                <a:ea typeface="Calibri" panose="020F0502020204030204" pitchFamily="34" charset="0"/>
              </a:rPr>
              <a:t>איור </a:t>
            </a:r>
            <a:r>
              <a:rPr lang="en-US" sz="1200" b="1" dirty="0">
                <a:solidFill>
                  <a:srgbClr val="002060"/>
                </a:solidFill>
                <a:latin typeface="Calibri" panose="020F0502020204030204" pitchFamily="34" charset="0"/>
                <a:ea typeface="Calibri" panose="020F0502020204030204" pitchFamily="34" charset="0"/>
              </a:rPr>
              <a:t>5</a:t>
            </a:r>
            <a:r>
              <a:rPr lang="he-IL" sz="1200" b="1" dirty="0">
                <a:solidFill>
                  <a:srgbClr val="002060"/>
                </a:solidFill>
                <a:latin typeface="Calibri" panose="020F0502020204030204" pitchFamily="34" charset="0"/>
                <a:ea typeface="Calibri" panose="020F0502020204030204" pitchFamily="34" charset="0"/>
              </a:rPr>
              <a:t>: </a:t>
            </a:r>
            <a:r>
              <a:rPr lang="he-IL" sz="1200" dirty="0">
                <a:solidFill>
                  <a:srgbClr val="002060"/>
                </a:solidFill>
                <a:latin typeface="Calibri" panose="020F0502020204030204" pitchFamily="34" charset="0"/>
                <a:ea typeface="Calibri" panose="020F0502020204030204" pitchFamily="34" charset="0"/>
              </a:rPr>
              <a:t>קונפורמרים זהי ערכי אנרגיה ומבנה ושונים באלמנט סימטריה </a:t>
            </a:r>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rPr>
              <a:t>C5</a:t>
            </a:r>
            <a:endParaRPr lang="en-US" sz="16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04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13</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1138773"/>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בניית מאגר מולקולות</a:t>
            </a:r>
          </a:p>
          <a:p>
            <a:pPr lvl="1" algn="r" rtl="1"/>
            <a:endParaRPr lang="he-IL" sz="2000" dirty="0">
              <a:solidFill>
                <a:srgbClr val="002060"/>
              </a:solidFill>
            </a:endParaRPr>
          </a:p>
          <a:p>
            <a:pPr lvl="2" algn="r" rtl="1"/>
            <a:r>
              <a:rPr lang="he-IL" sz="2000" cap="all" dirty="0">
                <a:ln w="0"/>
                <a:solidFill>
                  <a:srgbClr val="002060"/>
                </a:solidFill>
              </a:rPr>
              <a:t>בסיום העבודה התקבל מאגר המולקולות הבא (טבלה 2)</a:t>
            </a:r>
            <a:endParaRPr lang="he-IL" sz="2000" dirty="0">
              <a:solidFill>
                <a:srgbClr val="002060"/>
              </a:solidFill>
            </a:endParaRPr>
          </a:p>
        </p:txBody>
      </p:sp>
      <p:pic>
        <p:nvPicPr>
          <p:cNvPr id="11" name="Picture 10">
            <a:extLst>
              <a:ext uri="{FF2B5EF4-FFF2-40B4-BE49-F238E27FC236}">
                <a16:creationId xmlns:a16="http://schemas.microsoft.com/office/drawing/2014/main" id="{DB927FFE-42C8-430E-9BEE-29A45AA7113A}"/>
              </a:ext>
            </a:extLst>
          </p:cNvPr>
          <p:cNvPicPr/>
          <p:nvPr/>
        </p:nvPicPr>
        <p:blipFill>
          <a:blip r:embed="rId4"/>
          <a:stretch>
            <a:fillRect/>
          </a:stretch>
        </p:blipFill>
        <p:spPr>
          <a:xfrm>
            <a:off x="2711087" y="1844933"/>
            <a:ext cx="6626756" cy="2375496"/>
          </a:xfrm>
          <a:prstGeom prst="rect">
            <a:avLst/>
          </a:prstGeom>
        </p:spPr>
      </p:pic>
      <p:sp>
        <p:nvSpPr>
          <p:cNvPr id="12" name="Rectangle 11">
            <a:extLst>
              <a:ext uri="{FF2B5EF4-FFF2-40B4-BE49-F238E27FC236}">
                <a16:creationId xmlns:a16="http://schemas.microsoft.com/office/drawing/2014/main" id="{63B4B556-A231-4A98-81E7-03C8CBB8742E}"/>
              </a:ext>
            </a:extLst>
          </p:cNvPr>
          <p:cNvSpPr/>
          <p:nvPr/>
        </p:nvSpPr>
        <p:spPr>
          <a:xfrm>
            <a:off x="3592504" y="4111953"/>
            <a:ext cx="4658648" cy="307969"/>
          </a:xfrm>
          <a:prstGeom prst="rect">
            <a:avLst/>
          </a:prstGeom>
        </p:spPr>
        <p:txBody>
          <a:bodyPr wrap="none">
            <a:spAutoFit/>
          </a:bodyPr>
          <a:lstStyle/>
          <a:p>
            <a:pPr algn="ctr" rtl="1">
              <a:lnSpc>
                <a:spcPct val="105000"/>
              </a:lnSpc>
              <a:spcAft>
                <a:spcPts val="800"/>
              </a:spcAft>
            </a:pPr>
            <a:r>
              <a:rPr lang="he-IL" sz="1400" b="1" dirty="0">
                <a:solidFill>
                  <a:srgbClr val="002060"/>
                </a:solidFill>
                <a:latin typeface="Calibri" panose="020F0502020204030204" pitchFamily="34" charset="0"/>
                <a:ea typeface="Calibri" panose="020F0502020204030204" pitchFamily="34" charset="0"/>
              </a:rPr>
              <a:t>טבלה 2: </a:t>
            </a:r>
            <a:r>
              <a:rPr lang="he-IL" sz="1400" dirty="0">
                <a:solidFill>
                  <a:srgbClr val="002060"/>
                </a:solidFill>
                <a:latin typeface="Calibri" panose="020F0502020204030204" pitchFamily="34" charset="0"/>
                <a:ea typeface="Calibri" panose="020F0502020204030204" pitchFamily="34" charset="0"/>
              </a:rPr>
              <a:t>טבלת סיכום כמות קונפורמרים לאחר שלילת פרמוטציות</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114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14</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תוצאות - אנרגיה פוטנציאלית</a:t>
            </a:r>
            <a:endParaRPr lang="en-US" sz="2000" dirty="0">
              <a:solidFill>
                <a:srgbClr val="002060"/>
              </a:solidFill>
            </a:endParaRPr>
          </a:p>
        </p:txBody>
      </p:sp>
      <p:sp>
        <p:nvSpPr>
          <p:cNvPr id="8" name="Rectangle 7">
            <a:extLst>
              <a:ext uri="{FF2B5EF4-FFF2-40B4-BE49-F238E27FC236}">
                <a16:creationId xmlns:a16="http://schemas.microsoft.com/office/drawing/2014/main" id="{35635DF1-FDE7-409A-ACC7-439EA25FCC35}"/>
              </a:ext>
            </a:extLst>
          </p:cNvPr>
          <p:cNvSpPr/>
          <p:nvPr/>
        </p:nvSpPr>
        <p:spPr>
          <a:xfrm>
            <a:off x="4157809" y="3410348"/>
            <a:ext cx="3876382" cy="307969"/>
          </a:xfrm>
          <a:prstGeom prst="rect">
            <a:avLst/>
          </a:prstGeom>
        </p:spPr>
        <p:txBody>
          <a:bodyPr wrap="none">
            <a:spAutoFit/>
          </a:bodyPr>
          <a:lstStyle/>
          <a:p>
            <a:pPr algn="ctr" rtl="1">
              <a:lnSpc>
                <a:spcPct val="105000"/>
              </a:lnSpc>
              <a:spcAft>
                <a:spcPts val="800"/>
              </a:spcAft>
            </a:pPr>
            <a:r>
              <a:rPr lang="he-IL" sz="1400" b="1" dirty="0">
                <a:solidFill>
                  <a:srgbClr val="000000"/>
                </a:solidFill>
                <a:latin typeface="Calibri" panose="020F0502020204030204" pitchFamily="34" charset="0"/>
                <a:ea typeface="Calibri" panose="020F0502020204030204" pitchFamily="34" charset="0"/>
              </a:rPr>
              <a:t>גרף 2: </a:t>
            </a:r>
            <a:r>
              <a:rPr lang="he-IL" sz="1400" dirty="0">
                <a:solidFill>
                  <a:srgbClr val="000000"/>
                </a:solidFill>
                <a:latin typeface="Calibri" panose="020F0502020204030204" pitchFamily="34" charset="0"/>
                <a:ea typeface="Calibri" panose="020F0502020204030204" pitchFamily="34" charset="0"/>
              </a:rPr>
              <a:t>התפלגות האנרגיה הפוטנציאלית לפי סוג קטיון</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CBE2166-2988-45CC-AE0A-7A104C902563}"/>
              </a:ext>
            </a:extLst>
          </p:cNvPr>
          <p:cNvSpPr/>
          <p:nvPr/>
        </p:nvSpPr>
        <p:spPr>
          <a:xfrm>
            <a:off x="326571" y="3773904"/>
            <a:ext cx="11027229" cy="2710294"/>
          </a:xfrm>
          <a:prstGeom prst="rect">
            <a:avLst/>
          </a:prstGeom>
        </p:spPr>
        <p:txBody>
          <a:bodyPr wrap="square">
            <a:spAutoFit/>
          </a:bodyPr>
          <a:lstStyle/>
          <a:p>
            <a:pPr marL="2540" algn="r" rtl="1">
              <a:lnSpc>
                <a:spcPct val="107000"/>
              </a:lnSpc>
              <a:spcAft>
                <a:spcPts val="0"/>
              </a:spcAft>
            </a:pPr>
            <a:r>
              <a:rPr lang="he-IL" sz="2000" dirty="0">
                <a:solidFill>
                  <a:srgbClr val="002060"/>
                </a:solidFill>
                <a:latin typeface="Calibri" panose="020F0502020204030204" pitchFamily="34" charset="0"/>
                <a:ea typeface="Calibri" panose="020F0502020204030204" pitchFamily="34" charset="0"/>
              </a:rPr>
              <a:t>נוכחות קטיון התוך פילארארן מייצבת את המולקולה ע"י הורדה משמעותית של האנרגיה הפוטנציאלת שלה</a:t>
            </a:r>
            <a:r>
              <a:rPr lang="en-US" sz="2000" dirty="0">
                <a:solidFill>
                  <a:srgbClr val="002060"/>
                </a:solidFill>
                <a:latin typeface="Calibri" panose="020F0502020204030204" pitchFamily="34" charset="0"/>
                <a:ea typeface="Calibri" panose="020F0502020204030204" pitchFamily="34" charset="0"/>
              </a:rPr>
              <a:t/>
            </a:r>
            <a:br>
              <a:rPr lang="en-US" sz="2000" dirty="0">
                <a:solidFill>
                  <a:srgbClr val="002060"/>
                </a:solidFill>
                <a:latin typeface="Calibri" panose="020F0502020204030204" pitchFamily="34" charset="0"/>
                <a:ea typeface="Calibri" panose="020F0502020204030204" pitchFamily="34" charset="0"/>
              </a:rPr>
            </a:br>
            <a:endParaRPr lang="he-IL" sz="2000" dirty="0">
              <a:solidFill>
                <a:srgbClr val="002060"/>
              </a:solidFill>
              <a:latin typeface="Calibri" panose="020F0502020204030204" pitchFamily="34" charset="0"/>
              <a:ea typeface="Calibri" panose="020F0502020204030204" pitchFamily="34" charset="0"/>
            </a:endParaRPr>
          </a:p>
          <a:p>
            <a:pPr marL="2540" algn="r" rtl="1">
              <a:lnSpc>
                <a:spcPct val="107000"/>
              </a:lnSpc>
              <a:spcAft>
                <a:spcPts val="0"/>
              </a:spcAft>
            </a:pPr>
            <a:r>
              <a:rPr lang="he-IL" sz="2000" dirty="0">
                <a:solidFill>
                  <a:srgbClr val="002060"/>
                </a:solidFill>
                <a:latin typeface="Calibri" panose="020F0502020204030204" pitchFamily="34" charset="0"/>
                <a:ea typeface="Times New Roman" panose="02020603050405020304" pitchFamily="18" charset="0"/>
              </a:rPr>
              <a:t>נוכחות הקטיון מקטינה את אפשרויות השינויי במתיחה, כיפוף ופיתול של הקשרים הבין אטומיים. </a:t>
            </a:r>
          </a:p>
          <a:p>
            <a:pPr marL="2540" algn="r" rtl="1">
              <a:lnSpc>
                <a:spcPct val="107000"/>
              </a:lnSpc>
              <a:spcAft>
                <a:spcPts val="0"/>
              </a:spcAft>
            </a:pPr>
            <a:endParaRPr lang="he-IL" sz="2000" dirty="0">
              <a:solidFill>
                <a:srgbClr val="002060"/>
              </a:solidFill>
              <a:latin typeface="Calibri" panose="020F0502020204030204" pitchFamily="34" charset="0"/>
              <a:ea typeface="Times New Roman" panose="02020603050405020304" pitchFamily="18" charset="0"/>
            </a:endParaRPr>
          </a:p>
          <a:p>
            <a:pPr marL="2540" algn="r" rtl="1">
              <a:lnSpc>
                <a:spcPct val="107000"/>
              </a:lnSpc>
              <a:spcAft>
                <a:spcPts val="0"/>
              </a:spcAft>
            </a:pPr>
            <a:r>
              <a:rPr lang="he-IL" sz="2000" dirty="0">
                <a:solidFill>
                  <a:srgbClr val="002060"/>
                </a:solidFill>
                <a:latin typeface="Calibri" panose="020F0502020204030204" pitchFamily="34" charset="0"/>
                <a:ea typeface="Times New Roman" panose="02020603050405020304" pitchFamily="18" charset="0"/>
              </a:rPr>
              <a:t>במולקולת פילארארן ללא קטיון אין הפרעה של קטיון ומתאפשר מספר רב של דרגות חופש ותנועה.</a:t>
            </a:r>
          </a:p>
          <a:p>
            <a:pPr marL="2540" algn="r" rtl="1">
              <a:lnSpc>
                <a:spcPct val="107000"/>
              </a:lnSpc>
              <a:spcAft>
                <a:spcPts val="0"/>
              </a:spcAft>
            </a:pPr>
            <a:endParaRPr lang="he-IL" sz="2000" dirty="0">
              <a:solidFill>
                <a:srgbClr val="002060"/>
              </a:solidFill>
              <a:latin typeface="Calibri" panose="020F0502020204030204" pitchFamily="34" charset="0"/>
              <a:ea typeface="Times New Roman" panose="02020603050405020304" pitchFamily="18" charset="0"/>
            </a:endParaRPr>
          </a:p>
          <a:p>
            <a:pPr marL="2540" algn="r" rtl="1">
              <a:lnSpc>
                <a:spcPct val="107000"/>
              </a:lnSpc>
              <a:spcAft>
                <a:spcPts val="0"/>
              </a:spcAft>
            </a:pPr>
            <a:r>
              <a:rPr lang="he-IL" sz="2000" dirty="0">
                <a:solidFill>
                  <a:srgbClr val="002060"/>
                </a:solidFill>
                <a:latin typeface="Calibri" panose="020F0502020204030204" pitchFamily="34" charset="0"/>
                <a:ea typeface="Times New Roman" panose="02020603050405020304" pitchFamily="18" charset="0"/>
              </a:rPr>
              <a:t>במולקולה עם קטיון המטען החיובי מתחלק על פני אטומי החמצן שעל טבעות הפניל ובכך מקטין את חופש הטבעת לשנות את הזוית הדיהאדרלית ואת אנרגית הפיתול המתקבלת מכך ובכך קטנה האנרגיה הכוללת. </a:t>
            </a:r>
            <a:endParaRPr lang="en-US" dirty="0">
              <a:solidFill>
                <a:srgbClr val="002060"/>
              </a:solidFill>
              <a:effectLst/>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0D9E95B1-1602-426D-A24D-946181412523}"/>
              </a:ext>
            </a:extLst>
          </p:cNvPr>
          <p:cNvPicPr>
            <a:picLocks noChangeAspect="1"/>
          </p:cNvPicPr>
          <p:nvPr/>
        </p:nvPicPr>
        <p:blipFill>
          <a:blip r:embed="rId4"/>
          <a:stretch>
            <a:fillRect/>
          </a:stretch>
        </p:blipFill>
        <p:spPr>
          <a:xfrm>
            <a:off x="3200522" y="1073188"/>
            <a:ext cx="5610969" cy="2298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9A7843D1-4F26-481F-93B4-A2C1F841DDC5}"/>
              </a:ext>
            </a:extLst>
          </p:cNvPr>
          <p:cNvSpPr/>
          <p:nvPr/>
        </p:nvSpPr>
        <p:spPr>
          <a:xfrm>
            <a:off x="3733800" y="3084096"/>
            <a:ext cx="581891" cy="15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B51C6D-01A1-40ED-B5C1-E783EB345299}"/>
              </a:ext>
            </a:extLst>
          </p:cNvPr>
          <p:cNvSpPr/>
          <p:nvPr/>
        </p:nvSpPr>
        <p:spPr>
          <a:xfrm>
            <a:off x="4511564" y="3099912"/>
            <a:ext cx="581891" cy="15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F1B504-348E-41BA-9ACA-FBF582F02E23}"/>
              </a:ext>
            </a:extLst>
          </p:cNvPr>
          <p:cNvSpPr/>
          <p:nvPr/>
        </p:nvSpPr>
        <p:spPr>
          <a:xfrm>
            <a:off x="5289328" y="3094947"/>
            <a:ext cx="581891" cy="15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E3A1EF-D10F-4674-BA91-F56443264A5D}"/>
              </a:ext>
            </a:extLst>
          </p:cNvPr>
          <p:cNvSpPr/>
          <p:nvPr/>
        </p:nvSpPr>
        <p:spPr>
          <a:xfrm>
            <a:off x="6067092" y="3096909"/>
            <a:ext cx="581891" cy="15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88C35D-3256-484C-9C45-0BAD0587408C}"/>
              </a:ext>
            </a:extLst>
          </p:cNvPr>
          <p:cNvSpPr/>
          <p:nvPr/>
        </p:nvSpPr>
        <p:spPr>
          <a:xfrm>
            <a:off x="6844856" y="3098871"/>
            <a:ext cx="581891" cy="15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FCD4F8-5C34-4025-AA77-8D1A46095434}"/>
              </a:ext>
            </a:extLst>
          </p:cNvPr>
          <p:cNvSpPr/>
          <p:nvPr/>
        </p:nvSpPr>
        <p:spPr>
          <a:xfrm>
            <a:off x="7622620" y="3100833"/>
            <a:ext cx="581891" cy="15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9B27458-5DA5-49E4-9763-69F6F298840D}"/>
              </a:ext>
            </a:extLst>
          </p:cNvPr>
          <p:cNvSpPr txBox="1"/>
          <p:nvPr/>
        </p:nvSpPr>
        <p:spPr>
          <a:xfrm>
            <a:off x="3602181" y="3031457"/>
            <a:ext cx="803618" cy="276999"/>
          </a:xfrm>
          <a:prstGeom prst="rect">
            <a:avLst/>
          </a:prstGeom>
          <a:noFill/>
        </p:spPr>
        <p:txBody>
          <a:bodyPr wrap="none" rtlCol="0">
            <a:spAutoFit/>
          </a:bodyPr>
          <a:lstStyle/>
          <a:p>
            <a:r>
              <a:rPr lang="en-US" sz="1200" dirty="0"/>
              <a:t>No Cation</a:t>
            </a:r>
          </a:p>
        </p:txBody>
      </p:sp>
      <p:sp>
        <p:nvSpPr>
          <p:cNvPr id="19" name="TextBox 18">
            <a:extLst>
              <a:ext uri="{FF2B5EF4-FFF2-40B4-BE49-F238E27FC236}">
                <a16:creationId xmlns:a16="http://schemas.microsoft.com/office/drawing/2014/main" id="{040376B5-903F-4362-B5BE-08CAD8208C90}"/>
              </a:ext>
            </a:extLst>
          </p:cNvPr>
          <p:cNvSpPr txBox="1"/>
          <p:nvPr/>
        </p:nvSpPr>
        <p:spPr>
          <a:xfrm>
            <a:off x="4648200" y="3031459"/>
            <a:ext cx="284052" cy="276999"/>
          </a:xfrm>
          <a:prstGeom prst="rect">
            <a:avLst/>
          </a:prstGeom>
          <a:noFill/>
        </p:spPr>
        <p:txBody>
          <a:bodyPr wrap="none" rtlCol="0">
            <a:spAutoFit/>
          </a:bodyPr>
          <a:lstStyle/>
          <a:p>
            <a:r>
              <a:rPr lang="en-US" sz="1200" dirty="0"/>
              <a:t>Li</a:t>
            </a:r>
          </a:p>
        </p:txBody>
      </p:sp>
      <p:sp>
        <p:nvSpPr>
          <p:cNvPr id="20" name="TextBox 19">
            <a:extLst>
              <a:ext uri="{FF2B5EF4-FFF2-40B4-BE49-F238E27FC236}">
                <a16:creationId xmlns:a16="http://schemas.microsoft.com/office/drawing/2014/main" id="{BF1AB9E7-4A52-408E-9FE3-DB27F636DCD8}"/>
              </a:ext>
            </a:extLst>
          </p:cNvPr>
          <p:cNvSpPr txBox="1"/>
          <p:nvPr/>
        </p:nvSpPr>
        <p:spPr>
          <a:xfrm>
            <a:off x="5441339" y="3039305"/>
            <a:ext cx="357790" cy="276999"/>
          </a:xfrm>
          <a:prstGeom prst="rect">
            <a:avLst/>
          </a:prstGeom>
          <a:noFill/>
        </p:spPr>
        <p:txBody>
          <a:bodyPr wrap="none" rtlCol="0">
            <a:spAutoFit/>
          </a:bodyPr>
          <a:lstStyle/>
          <a:p>
            <a:r>
              <a:rPr lang="en-US" sz="1200" dirty="0"/>
              <a:t>Na</a:t>
            </a:r>
          </a:p>
        </p:txBody>
      </p:sp>
      <p:sp>
        <p:nvSpPr>
          <p:cNvPr id="22" name="TextBox 21">
            <a:extLst>
              <a:ext uri="{FF2B5EF4-FFF2-40B4-BE49-F238E27FC236}">
                <a16:creationId xmlns:a16="http://schemas.microsoft.com/office/drawing/2014/main" id="{5CF99ED4-53D2-4418-A9A6-D96E1E9C8BCE}"/>
              </a:ext>
            </a:extLst>
          </p:cNvPr>
          <p:cNvSpPr txBox="1"/>
          <p:nvPr/>
        </p:nvSpPr>
        <p:spPr>
          <a:xfrm>
            <a:off x="6225541" y="3039305"/>
            <a:ext cx="264816" cy="276999"/>
          </a:xfrm>
          <a:prstGeom prst="rect">
            <a:avLst/>
          </a:prstGeom>
          <a:noFill/>
        </p:spPr>
        <p:txBody>
          <a:bodyPr wrap="none" rtlCol="0">
            <a:spAutoFit/>
          </a:bodyPr>
          <a:lstStyle/>
          <a:p>
            <a:r>
              <a:rPr lang="en-US" sz="1200" dirty="0"/>
              <a:t>K</a:t>
            </a:r>
          </a:p>
        </p:txBody>
      </p:sp>
      <p:sp>
        <p:nvSpPr>
          <p:cNvPr id="23" name="TextBox 22">
            <a:extLst>
              <a:ext uri="{FF2B5EF4-FFF2-40B4-BE49-F238E27FC236}">
                <a16:creationId xmlns:a16="http://schemas.microsoft.com/office/drawing/2014/main" id="{C7D39C4B-0DD7-4618-866C-9973A5DD7FA6}"/>
              </a:ext>
            </a:extLst>
          </p:cNvPr>
          <p:cNvSpPr txBox="1"/>
          <p:nvPr/>
        </p:nvSpPr>
        <p:spPr>
          <a:xfrm>
            <a:off x="6971748" y="3041703"/>
            <a:ext cx="348172" cy="276999"/>
          </a:xfrm>
          <a:prstGeom prst="rect">
            <a:avLst/>
          </a:prstGeom>
          <a:noFill/>
        </p:spPr>
        <p:txBody>
          <a:bodyPr wrap="none" rtlCol="0">
            <a:spAutoFit/>
          </a:bodyPr>
          <a:lstStyle/>
          <a:p>
            <a:r>
              <a:rPr lang="en-US" sz="1200" dirty="0"/>
              <a:t>Rb</a:t>
            </a:r>
          </a:p>
        </p:txBody>
      </p:sp>
      <p:sp>
        <p:nvSpPr>
          <p:cNvPr id="24" name="TextBox 23">
            <a:extLst>
              <a:ext uri="{FF2B5EF4-FFF2-40B4-BE49-F238E27FC236}">
                <a16:creationId xmlns:a16="http://schemas.microsoft.com/office/drawing/2014/main" id="{7CEAEED4-6901-4678-BAB0-08BC8A3FCAD6}"/>
              </a:ext>
            </a:extLst>
          </p:cNvPr>
          <p:cNvSpPr txBox="1"/>
          <p:nvPr/>
        </p:nvSpPr>
        <p:spPr>
          <a:xfrm>
            <a:off x="7728905" y="3036543"/>
            <a:ext cx="327334" cy="276999"/>
          </a:xfrm>
          <a:prstGeom prst="rect">
            <a:avLst/>
          </a:prstGeom>
          <a:noFill/>
        </p:spPr>
        <p:txBody>
          <a:bodyPr wrap="none" rtlCol="0">
            <a:spAutoFit/>
          </a:bodyPr>
          <a:lstStyle/>
          <a:p>
            <a:r>
              <a:rPr lang="en-US" sz="1200" dirty="0"/>
              <a:t>Cs</a:t>
            </a:r>
          </a:p>
        </p:txBody>
      </p:sp>
    </p:spTree>
    <p:extLst>
      <p:ext uri="{BB962C8B-B14F-4D97-AF65-F5344CB8AC3E}">
        <p14:creationId xmlns:p14="http://schemas.microsoft.com/office/powerpoint/2010/main" val="409569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15</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1138773"/>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תוצאות</a:t>
            </a:r>
          </a:p>
          <a:p>
            <a:pPr lvl="1" algn="r" rtl="1"/>
            <a:endParaRPr lang="he-IL" sz="2000" dirty="0">
              <a:solidFill>
                <a:srgbClr val="002060"/>
              </a:solidFill>
            </a:endParaRPr>
          </a:p>
          <a:p>
            <a:pPr algn="r" rtl="1"/>
            <a:endParaRPr lang="en-US" sz="2000" dirty="0">
              <a:solidFill>
                <a:srgbClr val="002060"/>
              </a:solidFill>
            </a:endParaRPr>
          </a:p>
        </p:txBody>
      </p:sp>
      <p:sp>
        <p:nvSpPr>
          <p:cNvPr id="9" name="Rectangle 8">
            <a:extLst>
              <a:ext uri="{FF2B5EF4-FFF2-40B4-BE49-F238E27FC236}">
                <a16:creationId xmlns:a16="http://schemas.microsoft.com/office/drawing/2014/main" id="{8CBE2166-2988-45CC-AE0A-7A104C902563}"/>
              </a:ext>
            </a:extLst>
          </p:cNvPr>
          <p:cNvSpPr/>
          <p:nvPr/>
        </p:nvSpPr>
        <p:spPr>
          <a:xfrm>
            <a:off x="1716439" y="3872895"/>
            <a:ext cx="6324600" cy="276999"/>
          </a:xfrm>
          <a:prstGeom prst="rect">
            <a:avLst/>
          </a:prstGeom>
        </p:spPr>
        <p:txBody>
          <a:bodyPr wrap="square">
            <a:spAutoFit/>
          </a:bodyPr>
          <a:lstStyle/>
          <a:p>
            <a:pPr algn="r" rtl="1"/>
            <a:r>
              <a:rPr lang="he-IL" sz="1200" b="1" dirty="0">
                <a:solidFill>
                  <a:srgbClr val="002060"/>
                </a:solidFill>
              </a:rPr>
              <a:t>גרף 3: </a:t>
            </a:r>
            <a:r>
              <a:rPr lang="he-IL" sz="1200" dirty="0">
                <a:solidFill>
                  <a:srgbClr val="002060"/>
                </a:solidFill>
              </a:rPr>
              <a:t>הקשר הלינארי בין ערך החציון של נפח הקטיון לאנרגיה</a:t>
            </a:r>
            <a:endParaRPr lang="en-US" sz="1200" dirty="0">
              <a:solidFill>
                <a:srgbClr val="002060"/>
              </a:solidFill>
            </a:endParaRPr>
          </a:p>
        </p:txBody>
      </p:sp>
      <p:sp>
        <p:nvSpPr>
          <p:cNvPr id="12" name="Rectangle 11">
            <a:extLst>
              <a:ext uri="{FF2B5EF4-FFF2-40B4-BE49-F238E27FC236}">
                <a16:creationId xmlns:a16="http://schemas.microsoft.com/office/drawing/2014/main" id="{89AC6CE9-2247-4B6F-B833-A893B7D27338}"/>
              </a:ext>
            </a:extLst>
          </p:cNvPr>
          <p:cNvSpPr/>
          <p:nvPr/>
        </p:nvSpPr>
        <p:spPr>
          <a:xfrm>
            <a:off x="838200" y="4207390"/>
            <a:ext cx="10604241" cy="1323439"/>
          </a:xfrm>
          <a:prstGeom prst="rect">
            <a:avLst/>
          </a:prstGeom>
        </p:spPr>
        <p:txBody>
          <a:bodyPr wrap="square">
            <a:spAutoFit/>
          </a:bodyPr>
          <a:lstStyle/>
          <a:p>
            <a:pPr algn="r" rtl="1"/>
            <a:r>
              <a:rPr lang="he-IL" sz="2000" dirty="0">
                <a:solidFill>
                  <a:srgbClr val="002060"/>
                </a:solidFill>
                <a:latin typeface="Calibri" panose="020F0502020204030204" pitchFamily="34" charset="0"/>
              </a:rPr>
              <a:t>בבחינת האנרגיה הפוטנציאלית רק של מולקולות לוכדות קטיונים ניתן להבחין בעלייה מונוטונית בין נפח הקטיון לגודל האנרגיה (גרף א3).</a:t>
            </a:r>
          </a:p>
          <a:p>
            <a:pPr algn="r" rtl="1"/>
            <a:r>
              <a:rPr lang="he-IL" sz="2000" dirty="0">
                <a:solidFill>
                  <a:srgbClr val="002060"/>
                </a:solidFill>
                <a:latin typeface="Calibri" panose="020F0502020204030204" pitchFamily="34" charset="0"/>
              </a:rPr>
              <a:t>הקשר ניתן להסבר בכך שככל שהקטיון נפחי יותר כך חלוקת המטען שלו נעשית על יותר אטומי חמצן, השפעתו על כל אטום חמצן קטנה ודרגות החופש של הקשרים גדלות שהאנרגיה גדלה בהתאם.</a:t>
            </a:r>
            <a:endParaRPr lang="en-US" sz="2000" dirty="0">
              <a:solidFill>
                <a:srgbClr val="002060"/>
              </a:solidFill>
              <a:latin typeface="Calibri" panose="020F0502020204030204" pitchFamily="34" charset="0"/>
            </a:endParaRPr>
          </a:p>
        </p:txBody>
      </p:sp>
      <p:pic>
        <p:nvPicPr>
          <p:cNvPr id="7" name="Picture 6">
            <a:extLst>
              <a:ext uri="{FF2B5EF4-FFF2-40B4-BE49-F238E27FC236}">
                <a16:creationId xmlns:a16="http://schemas.microsoft.com/office/drawing/2014/main" id="{81E92A6C-0B64-4118-B542-4F482B1CBD13}"/>
              </a:ext>
            </a:extLst>
          </p:cNvPr>
          <p:cNvPicPr>
            <a:picLocks noChangeAspect="1"/>
          </p:cNvPicPr>
          <p:nvPr/>
        </p:nvPicPr>
        <p:blipFill>
          <a:blip r:embed="rId4"/>
          <a:stretch>
            <a:fillRect/>
          </a:stretch>
        </p:blipFill>
        <p:spPr>
          <a:xfrm>
            <a:off x="3800777" y="1097053"/>
            <a:ext cx="4679085" cy="2598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718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16</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תוצאות - מרחקי קטיון מאטומי חמצן</a:t>
            </a:r>
            <a:endParaRPr lang="en-US" sz="2000" dirty="0">
              <a:solidFill>
                <a:srgbClr val="002060"/>
              </a:solidFill>
            </a:endParaRPr>
          </a:p>
        </p:txBody>
      </p:sp>
      <p:sp>
        <p:nvSpPr>
          <p:cNvPr id="7" name="Rectangle 6">
            <a:extLst>
              <a:ext uri="{FF2B5EF4-FFF2-40B4-BE49-F238E27FC236}">
                <a16:creationId xmlns:a16="http://schemas.microsoft.com/office/drawing/2014/main" id="{6625CBEC-3B60-498F-AA03-CFB05F80153D}"/>
              </a:ext>
            </a:extLst>
          </p:cNvPr>
          <p:cNvSpPr/>
          <p:nvPr/>
        </p:nvSpPr>
        <p:spPr>
          <a:xfrm>
            <a:off x="401216" y="3960384"/>
            <a:ext cx="11209176" cy="2246769"/>
          </a:xfrm>
          <a:prstGeom prst="rect">
            <a:avLst/>
          </a:prstGeom>
        </p:spPr>
        <p:txBody>
          <a:bodyPr wrap="square">
            <a:spAutoFit/>
          </a:bodyPr>
          <a:lstStyle/>
          <a:p>
            <a:pPr algn="r" rtl="1"/>
            <a:r>
              <a:rPr lang="he-IL" sz="2000" dirty="0">
                <a:solidFill>
                  <a:srgbClr val="002060"/>
                </a:solidFill>
                <a:latin typeface="Calibri" panose="020F0502020204030204" pitchFamily="34" charset="0"/>
              </a:rPr>
              <a:t>מדידת מרחק המינימום והמקסימום הראו הבדלים בין הקטיונים:</a:t>
            </a:r>
          </a:p>
          <a:p>
            <a:pPr algn="r" rtl="1"/>
            <a:endParaRPr lang="he-IL" sz="2000" dirty="0">
              <a:solidFill>
                <a:srgbClr val="002060"/>
              </a:solidFill>
              <a:latin typeface="Calibri" panose="020F0502020204030204" pitchFamily="34" charset="0"/>
            </a:endParaRPr>
          </a:p>
          <a:p>
            <a:pPr algn="r" rtl="1"/>
            <a:r>
              <a:rPr lang="he-IL" sz="2000" dirty="0">
                <a:solidFill>
                  <a:srgbClr val="002060"/>
                </a:solidFill>
                <a:latin typeface="Calibri" panose="020F0502020204030204" pitchFamily="34" charset="0"/>
              </a:rPr>
              <a:t>האשלגן הראה (גרף 4) מרחק מינימלי גדול מקטיונים האחרים ומרחק מקסימלי יחסית קטן ולכן ממוקם רחוק יותר מאטומי החמצן ונוטה למרכז המולקולה.</a:t>
            </a:r>
          </a:p>
          <a:p>
            <a:pPr algn="r" rtl="1"/>
            <a:endParaRPr lang="he-IL" sz="2000" dirty="0">
              <a:solidFill>
                <a:srgbClr val="002060"/>
              </a:solidFill>
              <a:latin typeface="Calibri" panose="020F0502020204030204" pitchFamily="34" charset="0"/>
            </a:endParaRPr>
          </a:p>
          <a:p>
            <a:pPr algn="r" rtl="1"/>
            <a:r>
              <a:rPr lang="he-IL" sz="2000" dirty="0">
                <a:solidFill>
                  <a:srgbClr val="002060"/>
                </a:solidFill>
                <a:latin typeface="Calibri" panose="020F0502020204030204" pitchFamily="34" charset="0"/>
              </a:rPr>
              <a:t>הליתיום הראה מרחק מינימלי קטן מקטיונים האחרים ומרחק מקסימלי יחסית גדול – משמע שקטיוני הליתיום נמצאים קרוב לאטומי החמצן ורחוק ממרכז המולקולה</a:t>
            </a:r>
            <a:endParaRPr lang="en-US" sz="2000" dirty="0">
              <a:solidFill>
                <a:srgbClr val="002060"/>
              </a:solidFill>
              <a:latin typeface="Calibri" panose="020F0502020204030204" pitchFamily="34" charset="0"/>
            </a:endParaRPr>
          </a:p>
        </p:txBody>
      </p:sp>
      <p:sp>
        <p:nvSpPr>
          <p:cNvPr id="8" name="Rectangle 7">
            <a:extLst>
              <a:ext uri="{FF2B5EF4-FFF2-40B4-BE49-F238E27FC236}">
                <a16:creationId xmlns:a16="http://schemas.microsoft.com/office/drawing/2014/main" id="{23126B1D-5D7E-4783-8A7A-1FC162171C8C}"/>
              </a:ext>
            </a:extLst>
          </p:cNvPr>
          <p:cNvSpPr/>
          <p:nvPr/>
        </p:nvSpPr>
        <p:spPr>
          <a:xfrm>
            <a:off x="2674776" y="3578197"/>
            <a:ext cx="6096000" cy="280013"/>
          </a:xfrm>
          <a:prstGeom prst="rect">
            <a:avLst/>
          </a:prstGeom>
        </p:spPr>
        <p:txBody>
          <a:bodyPr>
            <a:spAutoFit/>
          </a:bodyPr>
          <a:lstStyle/>
          <a:p>
            <a:pPr algn="ctr" rtl="1">
              <a:lnSpc>
                <a:spcPct val="107000"/>
              </a:lnSpc>
              <a:spcAft>
                <a:spcPts val="0"/>
              </a:spcAft>
            </a:pPr>
            <a:r>
              <a:rPr lang="he-IL" sz="1200" b="1" dirty="0">
                <a:solidFill>
                  <a:srgbClr val="002060"/>
                </a:solidFill>
                <a:latin typeface="Calibri" panose="020F0502020204030204" pitchFamily="34" charset="0"/>
                <a:ea typeface="Calibri" panose="020F0502020204030204" pitchFamily="34" charset="0"/>
              </a:rPr>
              <a:t>גרף </a:t>
            </a:r>
            <a:r>
              <a:rPr lang="en-US" sz="1200" b="1" dirty="0">
                <a:solidFill>
                  <a:srgbClr val="002060"/>
                </a:solidFill>
                <a:latin typeface="Calibri" panose="020F0502020204030204" pitchFamily="34" charset="0"/>
                <a:ea typeface="Calibri" panose="020F0502020204030204" pitchFamily="34" charset="0"/>
              </a:rPr>
              <a:t>4</a:t>
            </a:r>
            <a:r>
              <a:rPr lang="he-IL" sz="1200" b="1" dirty="0">
                <a:solidFill>
                  <a:srgbClr val="002060"/>
                </a:solidFill>
                <a:latin typeface="Calibri" panose="020F0502020204030204" pitchFamily="34" charset="0"/>
                <a:ea typeface="Calibri" panose="020F0502020204030204" pitchFamily="34" charset="0"/>
              </a:rPr>
              <a:t>: </a:t>
            </a:r>
            <a:r>
              <a:rPr lang="he-IL" sz="1200" dirty="0">
                <a:solidFill>
                  <a:srgbClr val="002060"/>
                </a:solidFill>
                <a:latin typeface="Calibri" panose="020F0502020204030204" pitchFamily="34" charset="0"/>
                <a:ea typeface="Calibri" panose="020F0502020204030204" pitchFamily="34" charset="0"/>
              </a:rPr>
              <a:t>שמאל – מרחק מינימום מאטומי החמצן, ימין– מרחק מקסימום מאטומי החמצן</a:t>
            </a:r>
            <a:endParaRPr lang="en-US" sz="12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1E28918-D57B-48CB-B9C6-553BFE7C6366}"/>
              </a:ext>
            </a:extLst>
          </p:cNvPr>
          <p:cNvPicPr>
            <a:picLocks noChangeAspect="1"/>
          </p:cNvPicPr>
          <p:nvPr/>
        </p:nvPicPr>
        <p:blipFill>
          <a:blip r:embed="rId4"/>
          <a:stretch>
            <a:fillRect/>
          </a:stretch>
        </p:blipFill>
        <p:spPr>
          <a:xfrm>
            <a:off x="233265" y="1319764"/>
            <a:ext cx="5862735" cy="2109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661C568A-D429-4973-A330-7667FC2435C2}"/>
              </a:ext>
            </a:extLst>
          </p:cNvPr>
          <p:cNvPicPr>
            <a:picLocks noChangeAspect="1"/>
          </p:cNvPicPr>
          <p:nvPr/>
        </p:nvPicPr>
        <p:blipFill>
          <a:blip r:embed="rId5"/>
          <a:stretch>
            <a:fillRect/>
          </a:stretch>
        </p:blipFill>
        <p:spPr>
          <a:xfrm>
            <a:off x="6272005" y="1319764"/>
            <a:ext cx="5610224" cy="2108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 name="Rectangle 101">
            <a:extLst>
              <a:ext uri="{FF2B5EF4-FFF2-40B4-BE49-F238E27FC236}">
                <a16:creationId xmlns:a16="http://schemas.microsoft.com/office/drawing/2014/main" id="{46A3901D-D008-4997-B136-33632AA30620}"/>
              </a:ext>
            </a:extLst>
          </p:cNvPr>
          <p:cNvSpPr/>
          <p:nvPr/>
        </p:nvSpPr>
        <p:spPr>
          <a:xfrm>
            <a:off x="1028700" y="3190875"/>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C5FE1DFD-D4BD-44EB-8C80-7086F9EAB1F9}"/>
              </a:ext>
            </a:extLst>
          </p:cNvPr>
          <p:cNvSpPr txBox="1"/>
          <p:nvPr/>
        </p:nvSpPr>
        <p:spPr>
          <a:xfrm>
            <a:off x="1059553" y="3114287"/>
            <a:ext cx="284052" cy="276999"/>
          </a:xfrm>
          <a:prstGeom prst="rect">
            <a:avLst/>
          </a:prstGeom>
          <a:noFill/>
        </p:spPr>
        <p:txBody>
          <a:bodyPr wrap="square" rtlCol="0">
            <a:spAutoFit/>
          </a:bodyPr>
          <a:lstStyle/>
          <a:p>
            <a:r>
              <a:rPr lang="en-US" sz="1200" dirty="0"/>
              <a:t>Li</a:t>
            </a:r>
          </a:p>
        </p:txBody>
      </p:sp>
      <p:sp>
        <p:nvSpPr>
          <p:cNvPr id="103" name="Rectangle 102">
            <a:extLst>
              <a:ext uri="{FF2B5EF4-FFF2-40B4-BE49-F238E27FC236}">
                <a16:creationId xmlns:a16="http://schemas.microsoft.com/office/drawing/2014/main" id="{B9FBA279-7F58-46B1-A118-E00D1290EFD6}"/>
              </a:ext>
            </a:extLst>
          </p:cNvPr>
          <p:cNvSpPr/>
          <p:nvPr/>
        </p:nvSpPr>
        <p:spPr>
          <a:xfrm>
            <a:off x="2009775" y="3181350"/>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403B9AD1-8904-4B6D-AB37-011B1D8622D2}"/>
              </a:ext>
            </a:extLst>
          </p:cNvPr>
          <p:cNvSpPr txBox="1"/>
          <p:nvPr/>
        </p:nvSpPr>
        <p:spPr>
          <a:xfrm>
            <a:off x="1978921" y="3123812"/>
            <a:ext cx="376611" cy="276999"/>
          </a:xfrm>
          <a:prstGeom prst="rect">
            <a:avLst/>
          </a:prstGeom>
          <a:noFill/>
        </p:spPr>
        <p:txBody>
          <a:bodyPr wrap="square" rtlCol="0">
            <a:spAutoFit/>
          </a:bodyPr>
          <a:lstStyle/>
          <a:p>
            <a:r>
              <a:rPr lang="en-US" sz="1200" dirty="0"/>
              <a:t>Na</a:t>
            </a:r>
          </a:p>
        </p:txBody>
      </p:sp>
      <p:sp>
        <p:nvSpPr>
          <p:cNvPr id="105" name="Rectangle 104">
            <a:extLst>
              <a:ext uri="{FF2B5EF4-FFF2-40B4-BE49-F238E27FC236}">
                <a16:creationId xmlns:a16="http://schemas.microsoft.com/office/drawing/2014/main" id="{08DC547A-AB4A-435A-81A2-02F5097CE55F}"/>
              </a:ext>
            </a:extLst>
          </p:cNvPr>
          <p:cNvSpPr/>
          <p:nvPr/>
        </p:nvSpPr>
        <p:spPr>
          <a:xfrm>
            <a:off x="2990850" y="3171825"/>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54ED32C6-4D24-42BC-8EA0-D4F9CD60F9C6}"/>
              </a:ext>
            </a:extLst>
          </p:cNvPr>
          <p:cNvSpPr txBox="1"/>
          <p:nvPr/>
        </p:nvSpPr>
        <p:spPr>
          <a:xfrm>
            <a:off x="3021703" y="3123812"/>
            <a:ext cx="284052" cy="276999"/>
          </a:xfrm>
          <a:prstGeom prst="rect">
            <a:avLst/>
          </a:prstGeom>
          <a:noFill/>
        </p:spPr>
        <p:txBody>
          <a:bodyPr wrap="square" rtlCol="0">
            <a:spAutoFit/>
          </a:bodyPr>
          <a:lstStyle/>
          <a:p>
            <a:r>
              <a:rPr lang="en-US" sz="1200" dirty="0"/>
              <a:t>K</a:t>
            </a:r>
          </a:p>
        </p:txBody>
      </p:sp>
      <p:sp>
        <p:nvSpPr>
          <p:cNvPr id="107" name="Rectangle 106">
            <a:extLst>
              <a:ext uri="{FF2B5EF4-FFF2-40B4-BE49-F238E27FC236}">
                <a16:creationId xmlns:a16="http://schemas.microsoft.com/office/drawing/2014/main" id="{FEC65DD9-364F-4238-9D67-54EC9A09D366}"/>
              </a:ext>
            </a:extLst>
          </p:cNvPr>
          <p:cNvSpPr/>
          <p:nvPr/>
        </p:nvSpPr>
        <p:spPr>
          <a:xfrm>
            <a:off x="3971925" y="3162300"/>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DFAA4566-A366-4442-B314-1E4CA115EF15}"/>
              </a:ext>
            </a:extLst>
          </p:cNvPr>
          <p:cNvSpPr txBox="1"/>
          <p:nvPr/>
        </p:nvSpPr>
        <p:spPr>
          <a:xfrm>
            <a:off x="3993234" y="3123812"/>
            <a:ext cx="429204" cy="276999"/>
          </a:xfrm>
          <a:prstGeom prst="rect">
            <a:avLst/>
          </a:prstGeom>
          <a:noFill/>
        </p:spPr>
        <p:txBody>
          <a:bodyPr wrap="square" rtlCol="0">
            <a:spAutoFit/>
          </a:bodyPr>
          <a:lstStyle/>
          <a:p>
            <a:r>
              <a:rPr lang="en-US" sz="1200" dirty="0"/>
              <a:t>Rb</a:t>
            </a:r>
          </a:p>
        </p:txBody>
      </p:sp>
      <p:sp>
        <p:nvSpPr>
          <p:cNvPr id="109" name="Rectangle 108">
            <a:extLst>
              <a:ext uri="{FF2B5EF4-FFF2-40B4-BE49-F238E27FC236}">
                <a16:creationId xmlns:a16="http://schemas.microsoft.com/office/drawing/2014/main" id="{3706FEF4-31EA-48FC-8FE9-30766D87BF18}"/>
              </a:ext>
            </a:extLst>
          </p:cNvPr>
          <p:cNvSpPr/>
          <p:nvPr/>
        </p:nvSpPr>
        <p:spPr>
          <a:xfrm>
            <a:off x="4953000" y="3152775"/>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8FFEE858-1966-4207-B70A-70CB191E6D6F}"/>
              </a:ext>
            </a:extLst>
          </p:cNvPr>
          <p:cNvSpPr txBox="1"/>
          <p:nvPr/>
        </p:nvSpPr>
        <p:spPr>
          <a:xfrm>
            <a:off x="4983852" y="3133337"/>
            <a:ext cx="429203" cy="276999"/>
          </a:xfrm>
          <a:prstGeom prst="rect">
            <a:avLst/>
          </a:prstGeom>
          <a:noFill/>
        </p:spPr>
        <p:txBody>
          <a:bodyPr wrap="square" rtlCol="0">
            <a:spAutoFit/>
          </a:bodyPr>
          <a:lstStyle/>
          <a:p>
            <a:r>
              <a:rPr lang="en-US" sz="1200" dirty="0"/>
              <a:t>Cs</a:t>
            </a:r>
          </a:p>
        </p:txBody>
      </p:sp>
      <p:sp>
        <p:nvSpPr>
          <p:cNvPr id="111" name="Rectangle 110">
            <a:extLst>
              <a:ext uri="{FF2B5EF4-FFF2-40B4-BE49-F238E27FC236}">
                <a16:creationId xmlns:a16="http://schemas.microsoft.com/office/drawing/2014/main" id="{F352D0A5-8769-488F-9824-C309075C62CC}"/>
              </a:ext>
            </a:extLst>
          </p:cNvPr>
          <p:cNvSpPr/>
          <p:nvPr/>
        </p:nvSpPr>
        <p:spPr>
          <a:xfrm>
            <a:off x="6931922" y="3228976"/>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97DC068D-D4A3-47D8-8184-5F6D2532C81B}"/>
              </a:ext>
            </a:extLst>
          </p:cNvPr>
          <p:cNvSpPr txBox="1"/>
          <p:nvPr/>
        </p:nvSpPr>
        <p:spPr>
          <a:xfrm>
            <a:off x="6962775" y="3152388"/>
            <a:ext cx="284052" cy="276999"/>
          </a:xfrm>
          <a:prstGeom prst="rect">
            <a:avLst/>
          </a:prstGeom>
          <a:noFill/>
        </p:spPr>
        <p:txBody>
          <a:bodyPr wrap="square" rtlCol="0">
            <a:spAutoFit/>
          </a:bodyPr>
          <a:lstStyle/>
          <a:p>
            <a:r>
              <a:rPr lang="en-US" sz="1200" dirty="0"/>
              <a:t>Li</a:t>
            </a:r>
          </a:p>
        </p:txBody>
      </p:sp>
      <p:sp>
        <p:nvSpPr>
          <p:cNvPr id="113" name="Rectangle 112">
            <a:extLst>
              <a:ext uri="{FF2B5EF4-FFF2-40B4-BE49-F238E27FC236}">
                <a16:creationId xmlns:a16="http://schemas.microsoft.com/office/drawing/2014/main" id="{5DC64BA9-75EA-4C21-9C67-2E59F8EDCCE4}"/>
              </a:ext>
            </a:extLst>
          </p:cNvPr>
          <p:cNvSpPr/>
          <p:nvPr/>
        </p:nvSpPr>
        <p:spPr>
          <a:xfrm>
            <a:off x="7912997" y="3219451"/>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039C916A-6F6E-4E04-8A4E-39BD2C76195D}"/>
              </a:ext>
            </a:extLst>
          </p:cNvPr>
          <p:cNvSpPr txBox="1"/>
          <p:nvPr/>
        </p:nvSpPr>
        <p:spPr>
          <a:xfrm>
            <a:off x="7882143" y="3161913"/>
            <a:ext cx="376611" cy="276999"/>
          </a:xfrm>
          <a:prstGeom prst="rect">
            <a:avLst/>
          </a:prstGeom>
          <a:noFill/>
        </p:spPr>
        <p:txBody>
          <a:bodyPr wrap="square" rtlCol="0">
            <a:spAutoFit/>
          </a:bodyPr>
          <a:lstStyle/>
          <a:p>
            <a:r>
              <a:rPr lang="en-US" sz="1200" dirty="0"/>
              <a:t>Na</a:t>
            </a:r>
          </a:p>
        </p:txBody>
      </p:sp>
      <p:sp>
        <p:nvSpPr>
          <p:cNvPr id="115" name="Rectangle 114">
            <a:extLst>
              <a:ext uri="{FF2B5EF4-FFF2-40B4-BE49-F238E27FC236}">
                <a16:creationId xmlns:a16="http://schemas.microsoft.com/office/drawing/2014/main" id="{8DD65728-79F5-49FF-90AD-3A31206CB8C0}"/>
              </a:ext>
            </a:extLst>
          </p:cNvPr>
          <p:cNvSpPr/>
          <p:nvPr/>
        </p:nvSpPr>
        <p:spPr>
          <a:xfrm>
            <a:off x="8894072" y="3209926"/>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64133A90-B2FF-4BF2-A596-0D33790F34EC}"/>
              </a:ext>
            </a:extLst>
          </p:cNvPr>
          <p:cNvSpPr txBox="1"/>
          <p:nvPr/>
        </p:nvSpPr>
        <p:spPr>
          <a:xfrm>
            <a:off x="8924925" y="3161913"/>
            <a:ext cx="284052" cy="276999"/>
          </a:xfrm>
          <a:prstGeom prst="rect">
            <a:avLst/>
          </a:prstGeom>
          <a:noFill/>
        </p:spPr>
        <p:txBody>
          <a:bodyPr wrap="square" rtlCol="0">
            <a:spAutoFit/>
          </a:bodyPr>
          <a:lstStyle/>
          <a:p>
            <a:r>
              <a:rPr lang="en-US" sz="1200" dirty="0"/>
              <a:t>K</a:t>
            </a:r>
          </a:p>
        </p:txBody>
      </p:sp>
      <p:sp>
        <p:nvSpPr>
          <p:cNvPr id="117" name="Rectangle 116">
            <a:extLst>
              <a:ext uri="{FF2B5EF4-FFF2-40B4-BE49-F238E27FC236}">
                <a16:creationId xmlns:a16="http://schemas.microsoft.com/office/drawing/2014/main" id="{C7DF17F3-5B64-451A-98E9-135649E069D1}"/>
              </a:ext>
            </a:extLst>
          </p:cNvPr>
          <p:cNvSpPr/>
          <p:nvPr/>
        </p:nvSpPr>
        <p:spPr>
          <a:xfrm>
            <a:off x="9875147" y="3200401"/>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9D1EF390-E8D9-4CEE-AA54-943EA380AD9B}"/>
              </a:ext>
            </a:extLst>
          </p:cNvPr>
          <p:cNvSpPr txBox="1"/>
          <p:nvPr/>
        </p:nvSpPr>
        <p:spPr>
          <a:xfrm>
            <a:off x="9906000" y="3161913"/>
            <a:ext cx="429204" cy="276999"/>
          </a:xfrm>
          <a:prstGeom prst="rect">
            <a:avLst/>
          </a:prstGeom>
          <a:noFill/>
        </p:spPr>
        <p:txBody>
          <a:bodyPr wrap="square" rtlCol="0">
            <a:spAutoFit/>
          </a:bodyPr>
          <a:lstStyle/>
          <a:p>
            <a:r>
              <a:rPr lang="en-US" sz="1200" dirty="0"/>
              <a:t>Rb</a:t>
            </a:r>
          </a:p>
        </p:txBody>
      </p:sp>
      <p:sp>
        <p:nvSpPr>
          <p:cNvPr id="119" name="Rectangle 118">
            <a:extLst>
              <a:ext uri="{FF2B5EF4-FFF2-40B4-BE49-F238E27FC236}">
                <a16:creationId xmlns:a16="http://schemas.microsoft.com/office/drawing/2014/main" id="{33A9C72E-F616-4988-989E-604CF04FD75C}"/>
              </a:ext>
            </a:extLst>
          </p:cNvPr>
          <p:cNvSpPr/>
          <p:nvPr/>
        </p:nvSpPr>
        <p:spPr>
          <a:xfrm>
            <a:off x="10856222" y="3190876"/>
            <a:ext cx="284052"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DD4C0BCB-7D27-49FB-9B83-8A55514BC667}"/>
              </a:ext>
            </a:extLst>
          </p:cNvPr>
          <p:cNvSpPr txBox="1"/>
          <p:nvPr/>
        </p:nvSpPr>
        <p:spPr>
          <a:xfrm>
            <a:off x="10887074" y="3152388"/>
            <a:ext cx="429203" cy="276999"/>
          </a:xfrm>
          <a:prstGeom prst="rect">
            <a:avLst/>
          </a:prstGeom>
          <a:noFill/>
        </p:spPr>
        <p:txBody>
          <a:bodyPr wrap="square" rtlCol="0">
            <a:spAutoFit/>
          </a:bodyPr>
          <a:lstStyle/>
          <a:p>
            <a:r>
              <a:rPr lang="en-US" sz="1200" dirty="0"/>
              <a:t>Cs</a:t>
            </a:r>
          </a:p>
        </p:txBody>
      </p:sp>
    </p:spTree>
    <p:extLst>
      <p:ext uri="{BB962C8B-B14F-4D97-AF65-F5344CB8AC3E}">
        <p14:creationId xmlns:p14="http://schemas.microsoft.com/office/powerpoint/2010/main" val="356417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4"/>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a:t>רונן תורן</a:t>
            </a:r>
            <a:endParaRPr lang="en-US"/>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17</a:t>
            </a:fld>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תוצאות - מרחקי קטיון מאטומי חמצן</a:t>
            </a:r>
            <a:endParaRPr lang="en-US" sz="2000" dirty="0">
              <a:solidFill>
                <a:srgbClr val="002060"/>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409D3A5-3420-4F3D-84BC-5E4B966F2EF6}"/>
                  </a:ext>
                </a:extLst>
              </p:cNvPr>
              <p:cNvSpPr/>
              <p:nvPr/>
            </p:nvSpPr>
            <p:spPr>
              <a:xfrm>
                <a:off x="489857" y="1163532"/>
                <a:ext cx="10952584" cy="723211"/>
              </a:xfrm>
              <a:prstGeom prst="rect">
                <a:avLst/>
              </a:prstGeom>
            </p:spPr>
            <p:txBody>
              <a:bodyPr wrap="square">
                <a:spAutoFit/>
              </a:bodyPr>
              <a:lstStyle/>
              <a:p>
                <a:pPr algn="r" rtl="1"/>
                <a:r>
                  <a:rPr lang="he-IL" sz="2000" dirty="0">
                    <a:solidFill>
                      <a:srgbClr val="002060"/>
                    </a:solidFill>
                    <a:latin typeface="Calibri" panose="020F0502020204030204" pitchFamily="34" charset="0"/>
                  </a:rPr>
                  <a:t>הערכת של קוטר טבעת הפילארארן הינו בין </a:t>
                </a:r>
                <a14:m>
                  <m:oMath xmlns:m="http://schemas.openxmlformats.org/officeDocument/2006/math">
                    <m:r>
                      <a:rPr lang="en-US" sz="2000">
                        <a:solidFill>
                          <a:srgbClr val="002060"/>
                        </a:solidFill>
                        <a:latin typeface="Cambria Math" panose="02040503050406030204" pitchFamily="18" charset="0"/>
                      </a:rPr>
                      <m:t>8</m:t>
                    </m:r>
                    <m:r>
                      <a:rPr lang="en-US" sz="2000">
                        <a:solidFill>
                          <a:srgbClr val="002060"/>
                        </a:solidFill>
                        <a:latin typeface="Cambria Math" panose="02040503050406030204" pitchFamily="18" charset="0"/>
                      </a:rPr>
                      <m:t>Å</m:t>
                    </m:r>
                  </m:oMath>
                </a14:m>
                <a:r>
                  <a:rPr lang="he-IL" sz="2000" dirty="0">
                    <a:solidFill>
                      <a:srgbClr val="002060"/>
                    </a:solidFill>
                    <a:latin typeface="Calibri" panose="020F0502020204030204" pitchFamily="34" charset="0"/>
                  </a:rPr>
                  <a:t> ל </a:t>
                </a:r>
                <a14:m>
                  <m:oMath xmlns:m="http://schemas.openxmlformats.org/officeDocument/2006/math">
                    <m:r>
                      <a:rPr lang="en-US" sz="2000">
                        <a:solidFill>
                          <a:srgbClr val="002060"/>
                        </a:solidFill>
                        <a:latin typeface="Cambria Math" panose="02040503050406030204" pitchFamily="18" charset="0"/>
                      </a:rPr>
                      <m:t>10</m:t>
                    </m:r>
                    <m:r>
                      <a:rPr lang="en-US" sz="2000">
                        <a:solidFill>
                          <a:srgbClr val="002060"/>
                        </a:solidFill>
                        <a:latin typeface="Cambria Math" panose="02040503050406030204" pitchFamily="18" charset="0"/>
                      </a:rPr>
                      <m:t>.</m:t>
                    </m:r>
                    <m:r>
                      <a:rPr lang="en-US" sz="2000">
                        <a:solidFill>
                          <a:srgbClr val="002060"/>
                        </a:solidFill>
                        <a:latin typeface="Cambria Math" panose="02040503050406030204" pitchFamily="18" charset="0"/>
                      </a:rPr>
                      <m:t>4</m:t>
                    </m:r>
                    <m:r>
                      <a:rPr lang="en-US" sz="2000">
                        <a:solidFill>
                          <a:srgbClr val="002060"/>
                        </a:solidFill>
                        <a:latin typeface="Cambria Math" panose="02040503050406030204" pitchFamily="18" charset="0"/>
                      </a:rPr>
                      <m:t>Å</m:t>
                    </m:r>
                  </m:oMath>
                </a14:m>
                <a:r>
                  <a:rPr lang="he-IL" sz="2000" dirty="0">
                    <a:solidFill>
                      <a:srgbClr val="002060"/>
                    </a:solidFill>
                    <a:latin typeface="Calibri" panose="020F0502020204030204" pitchFamily="34" charset="0"/>
                  </a:rPr>
                  <a:t>, מעניין לראות כי בכל קטיון, חיבור ערכי המינימום והמקסימום מסתכמים להערכת סדר גודל זה (איור 6, גרף 5). </a:t>
                </a:r>
                <a:endParaRPr lang="en-US" sz="2000" dirty="0">
                  <a:solidFill>
                    <a:srgbClr val="002060"/>
                  </a:solidFill>
                  <a:latin typeface="Calibri" panose="020F0502020204030204" pitchFamily="34" charset="0"/>
                </a:endParaRPr>
              </a:p>
            </p:txBody>
          </p:sp>
        </mc:Choice>
        <mc:Fallback xmlns="">
          <p:sp>
            <p:nvSpPr>
              <p:cNvPr id="8" name="Rectangle 7">
                <a:extLst>
                  <a:ext uri="{FF2B5EF4-FFF2-40B4-BE49-F238E27FC236}">
                    <a16:creationId xmlns:a16="http://schemas.microsoft.com/office/drawing/2014/main" id="{2409D3A5-3420-4F3D-84BC-5E4B966F2EF6}"/>
                  </a:ext>
                </a:extLst>
              </p:cNvPr>
              <p:cNvSpPr>
                <a:spLocks noRot="1" noChangeAspect="1" noMove="1" noResize="1" noEditPoints="1" noAdjustHandles="1" noChangeArrowheads="1" noChangeShapeType="1" noTextEdit="1"/>
              </p:cNvSpPr>
              <p:nvPr/>
            </p:nvSpPr>
            <p:spPr>
              <a:xfrm>
                <a:off x="489857" y="1163532"/>
                <a:ext cx="10952584" cy="723211"/>
              </a:xfrm>
              <a:prstGeom prst="rect">
                <a:avLst/>
              </a:prstGeom>
              <a:blipFill>
                <a:blip r:embed="rId5"/>
                <a:stretch>
                  <a:fillRect t="-2521" r="-612" b="-13445"/>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AF113003-6FB0-4DFD-A85D-31A10D61F6B6}"/>
              </a:ext>
            </a:extLst>
          </p:cNvPr>
          <p:cNvGrpSpPr/>
          <p:nvPr/>
        </p:nvGrpSpPr>
        <p:grpSpPr>
          <a:xfrm>
            <a:off x="3667581" y="2194520"/>
            <a:ext cx="5532403" cy="2624542"/>
            <a:chOff x="1950748" y="2194519"/>
            <a:chExt cx="5532403" cy="2624542"/>
          </a:xfrm>
        </p:grpSpPr>
        <p:pic>
          <p:nvPicPr>
            <p:cNvPr id="9" name="Picture 8">
              <a:extLst>
                <a:ext uri="{FF2B5EF4-FFF2-40B4-BE49-F238E27FC236}">
                  <a16:creationId xmlns:a16="http://schemas.microsoft.com/office/drawing/2014/main" id="{35954003-2788-493E-985B-06352D4F5090}"/>
                </a:ext>
              </a:extLst>
            </p:cNvPr>
            <p:cNvPicPr>
              <a:picLocks noChangeAspect="1"/>
            </p:cNvPicPr>
            <p:nvPr/>
          </p:nvPicPr>
          <p:blipFill>
            <a:blip r:embed="rId6"/>
            <a:stretch>
              <a:fillRect/>
            </a:stretch>
          </p:blipFill>
          <p:spPr>
            <a:xfrm>
              <a:off x="4797879" y="2194519"/>
              <a:ext cx="2685272" cy="2165541"/>
            </a:xfrm>
            <a:prstGeom prst="rect">
              <a:avLst/>
            </a:prstGeom>
          </p:spPr>
        </p:pic>
        <p:pic>
          <p:nvPicPr>
            <p:cNvPr id="10" name="Picture 9">
              <a:extLst>
                <a:ext uri="{FF2B5EF4-FFF2-40B4-BE49-F238E27FC236}">
                  <a16:creationId xmlns:a16="http://schemas.microsoft.com/office/drawing/2014/main" id="{5D71FC12-0D3C-4ADB-865B-D230D66D206A}"/>
                </a:ext>
              </a:extLst>
            </p:cNvPr>
            <p:cNvPicPr>
              <a:picLocks noChangeAspect="1"/>
            </p:cNvPicPr>
            <p:nvPr/>
          </p:nvPicPr>
          <p:blipFill>
            <a:blip r:embed="rId7"/>
            <a:stretch>
              <a:fillRect/>
            </a:stretch>
          </p:blipFill>
          <p:spPr>
            <a:xfrm>
              <a:off x="1950748" y="2194520"/>
              <a:ext cx="2847131" cy="2162876"/>
            </a:xfrm>
            <a:prstGeom prst="rect">
              <a:avLst/>
            </a:prstGeom>
          </p:spPr>
        </p:pic>
        <p:sp>
          <p:nvSpPr>
            <p:cNvPr id="11" name="Rectangle 10">
              <a:extLst>
                <a:ext uri="{FF2B5EF4-FFF2-40B4-BE49-F238E27FC236}">
                  <a16:creationId xmlns:a16="http://schemas.microsoft.com/office/drawing/2014/main" id="{69B70994-C8EF-47D1-8419-D86812FCC0F3}"/>
                </a:ext>
              </a:extLst>
            </p:cNvPr>
            <p:cNvSpPr/>
            <p:nvPr/>
          </p:nvSpPr>
          <p:spPr>
            <a:xfrm>
              <a:off x="4890775" y="4357396"/>
              <a:ext cx="2592376" cy="461665"/>
            </a:xfrm>
            <a:prstGeom prst="rect">
              <a:avLst/>
            </a:prstGeom>
          </p:spPr>
          <p:txBody>
            <a:bodyPr wrap="none">
              <a:spAutoFit/>
            </a:bodyPr>
            <a:lstStyle/>
            <a:p>
              <a:pPr algn="ctr" rtl="1"/>
              <a:r>
                <a:rPr lang="he-IL" sz="1200" b="1" dirty="0">
                  <a:solidFill>
                    <a:srgbClr val="002060"/>
                  </a:solidFill>
                  <a:ea typeface="Times New Roman" panose="02020603050405020304" pitchFamily="18" charset="0"/>
                </a:rPr>
                <a:t>איור </a:t>
              </a:r>
              <a:r>
                <a:rPr lang="en-US" sz="1200" b="1" dirty="0">
                  <a:solidFill>
                    <a:srgbClr val="002060"/>
                  </a:solidFill>
                  <a:latin typeface="Arial" panose="020B0604020202020204" pitchFamily="34" charset="0"/>
                  <a:ea typeface="Times New Roman" panose="02020603050405020304" pitchFamily="18" charset="0"/>
                </a:rPr>
                <a:t>6</a:t>
              </a:r>
              <a:r>
                <a:rPr lang="he-IL" sz="1200" b="1" dirty="0">
                  <a:solidFill>
                    <a:srgbClr val="002060"/>
                  </a:solidFill>
                  <a:latin typeface="Arial" panose="020B0604020202020204" pitchFamily="34" charset="0"/>
                  <a:ea typeface="Times New Roman" panose="02020603050405020304" pitchFamily="18" charset="0"/>
                </a:rPr>
                <a:t>:</a:t>
              </a:r>
              <a:r>
                <a:rPr lang="he-IL" sz="1200" dirty="0">
                  <a:solidFill>
                    <a:srgbClr val="002060"/>
                  </a:solidFill>
                  <a:ea typeface="Times New Roman" panose="02020603050405020304" pitchFamily="18" charset="0"/>
                </a:rPr>
                <a:t> מרחק מינימום ומקסימום מאטומי</a:t>
              </a:r>
              <a:r>
                <a:rPr lang="en-US" sz="1200" dirty="0">
                  <a:solidFill>
                    <a:srgbClr val="002060"/>
                  </a:solidFill>
                  <a:ea typeface="Times New Roman" panose="02020603050405020304" pitchFamily="18" charset="0"/>
                </a:rPr>
                <a:t/>
              </a:r>
              <a:br>
                <a:rPr lang="en-US" sz="1200" dirty="0">
                  <a:solidFill>
                    <a:srgbClr val="002060"/>
                  </a:solidFill>
                  <a:ea typeface="Times New Roman" panose="02020603050405020304" pitchFamily="18" charset="0"/>
                </a:rPr>
              </a:br>
              <a:r>
                <a:rPr lang="he-IL" sz="1200" dirty="0">
                  <a:solidFill>
                    <a:srgbClr val="002060"/>
                  </a:solidFill>
                  <a:ea typeface="Times New Roman" panose="02020603050405020304" pitchFamily="18" charset="0"/>
                </a:rPr>
                <a:t> החמצן</a:t>
              </a:r>
              <a:endParaRPr lang="en-US" sz="1200" dirty="0">
                <a:solidFill>
                  <a:srgbClr val="002060"/>
                </a:solidFill>
              </a:endParaRPr>
            </a:p>
          </p:txBody>
        </p:sp>
        <p:sp>
          <p:nvSpPr>
            <p:cNvPr id="12" name="Rectangle 11">
              <a:extLst>
                <a:ext uri="{FF2B5EF4-FFF2-40B4-BE49-F238E27FC236}">
                  <a16:creationId xmlns:a16="http://schemas.microsoft.com/office/drawing/2014/main" id="{28F6AF5E-89D6-4AA2-8BE3-098CB7B4F221}"/>
                </a:ext>
              </a:extLst>
            </p:cNvPr>
            <p:cNvSpPr/>
            <p:nvPr/>
          </p:nvSpPr>
          <p:spPr>
            <a:xfrm>
              <a:off x="2074919" y="4357396"/>
              <a:ext cx="2598788" cy="461665"/>
            </a:xfrm>
            <a:prstGeom prst="rect">
              <a:avLst/>
            </a:prstGeom>
          </p:spPr>
          <p:txBody>
            <a:bodyPr wrap="none">
              <a:spAutoFit/>
            </a:bodyPr>
            <a:lstStyle/>
            <a:p>
              <a:pPr algn="ctr"/>
              <a:r>
                <a:rPr lang="he-IL" sz="1200" b="1" dirty="0">
                  <a:solidFill>
                    <a:srgbClr val="002060"/>
                  </a:solidFill>
                  <a:ea typeface="Times New Roman" panose="02020603050405020304" pitchFamily="18" charset="0"/>
                </a:rPr>
                <a:t>גרף 5:  </a:t>
              </a:r>
              <a:r>
                <a:rPr lang="he-IL" sz="1200" dirty="0">
                  <a:solidFill>
                    <a:srgbClr val="002060"/>
                  </a:solidFill>
                  <a:ea typeface="Times New Roman" panose="02020603050405020304" pitchFamily="18" charset="0"/>
                </a:rPr>
                <a:t>חיבור של מרחק מינימום ומרחק </a:t>
              </a:r>
              <a:r>
                <a:rPr lang="en-US" sz="1200" dirty="0">
                  <a:solidFill>
                    <a:srgbClr val="002060"/>
                  </a:solidFill>
                  <a:ea typeface="Times New Roman" panose="02020603050405020304" pitchFamily="18" charset="0"/>
                </a:rPr>
                <a:t/>
              </a:r>
              <a:br>
                <a:rPr lang="en-US" sz="1200" dirty="0">
                  <a:solidFill>
                    <a:srgbClr val="002060"/>
                  </a:solidFill>
                  <a:ea typeface="Times New Roman" panose="02020603050405020304" pitchFamily="18" charset="0"/>
                </a:rPr>
              </a:br>
              <a:r>
                <a:rPr lang="he-IL" sz="1200" dirty="0">
                  <a:solidFill>
                    <a:srgbClr val="002060"/>
                  </a:solidFill>
                  <a:ea typeface="Times New Roman" panose="02020603050405020304" pitchFamily="18" charset="0"/>
                </a:rPr>
                <a:t>מקסימום </a:t>
              </a:r>
              <a:endParaRPr lang="en-US" sz="1200" dirty="0">
                <a:solidFill>
                  <a:srgbClr val="002060"/>
                </a:solidFill>
              </a:endParaRPr>
            </a:p>
          </p:txBody>
        </p:sp>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7854B2B-BF27-418B-BD91-85C419EADBFA}"/>
                  </a:ext>
                </a:extLst>
              </p:cNvPr>
              <p:cNvSpPr/>
              <p:nvPr/>
            </p:nvSpPr>
            <p:spPr>
              <a:xfrm>
                <a:off x="445536" y="4960676"/>
                <a:ext cx="10952584" cy="1393010"/>
              </a:xfrm>
              <a:prstGeom prst="rect">
                <a:avLst/>
              </a:prstGeom>
              <a:solidFill>
                <a:schemeClr val="bg1"/>
              </a:solidFill>
            </p:spPr>
            <p:txBody>
              <a:bodyPr wrap="square">
                <a:spAutoFit/>
              </a:bodyPr>
              <a:lstStyle/>
              <a:p>
                <a:pPr algn="r" rtl="1">
                  <a:lnSpc>
                    <a:spcPct val="107000"/>
                  </a:lnSpc>
                  <a:spcAft>
                    <a:spcPts val="0"/>
                  </a:spcAft>
                </a:pPr>
                <a:r>
                  <a:rPr lang="he-IL" sz="2000" dirty="0">
                    <a:solidFill>
                      <a:srgbClr val="002060"/>
                    </a:solidFill>
                    <a:latin typeface="Calibri" panose="020F0502020204030204" pitchFamily="34" charset="0"/>
                  </a:rPr>
                  <a:t>לסיכום, ניתן לראות את הייחודיות של קטיוני הליתיום והאשלגן, </a:t>
                </a:r>
              </a:p>
              <a:p>
                <a:pPr algn="r" rtl="1">
                  <a:lnSpc>
                    <a:spcPct val="107000"/>
                  </a:lnSpc>
                  <a:spcAft>
                    <a:spcPts val="0"/>
                  </a:spcAft>
                </a:pPr>
                <a:r>
                  <a:rPr lang="he-IL" sz="2000" dirty="0">
                    <a:solidFill>
                      <a:srgbClr val="002060"/>
                    </a:solidFill>
                    <a:latin typeface="Calibri" panose="020F0502020204030204" pitchFamily="34" charset="0"/>
                  </a:rPr>
                  <a:t>הליתיום נמצא בכל הקונפורמרים קרוב מאוד לאטומי החמצן ויוצר איתם קשר חזק</a:t>
                </a:r>
              </a:p>
              <a:p>
                <a:pPr algn="r" rtl="1">
                  <a:lnSpc>
                    <a:spcPct val="107000"/>
                  </a:lnSpc>
                  <a:spcAft>
                    <a:spcPts val="0"/>
                  </a:spcAft>
                </a:pPr>
                <a:r>
                  <a:rPr lang="he-IL" sz="2000" dirty="0">
                    <a:solidFill>
                      <a:srgbClr val="002060"/>
                    </a:solidFill>
                    <a:latin typeface="Calibri" panose="020F0502020204030204" pitchFamily="34" charset="0"/>
                  </a:rPr>
                  <a:t>האשלגן נמצא רחוק מאטומי החמצן וממוקם קרוב יותר למרכז הפילארארן, מאפשר חלוקה אחידה של המטען על פני אטומי החמצן, עיוות קטן יותר של זויות הגשר ובכך מבנה קרוב לסימטריה </a:t>
                </a:r>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a:solidFill>
                              <a:srgbClr val="002060"/>
                            </a:solidFill>
                            <a:latin typeface="Cambria Math" panose="02040503050406030204" pitchFamily="18" charset="0"/>
                          </a:rPr>
                          <m:t>2</m:t>
                        </m:r>
                      </m:sub>
                    </m:sSub>
                  </m:oMath>
                </a14:m>
                <a:endParaRPr lang="en-US" sz="2000" dirty="0">
                  <a:solidFill>
                    <a:srgbClr val="002060"/>
                  </a:solidFill>
                  <a:latin typeface="Calibri" panose="020F0502020204030204" pitchFamily="34" charset="0"/>
                </a:endParaRPr>
              </a:p>
            </p:txBody>
          </p:sp>
        </mc:Choice>
        <mc:Fallback xmlns="">
          <p:sp>
            <p:nvSpPr>
              <p:cNvPr id="16" name="Rectangle 15">
                <a:extLst>
                  <a:ext uri="{FF2B5EF4-FFF2-40B4-BE49-F238E27FC236}">
                    <a16:creationId xmlns:a16="http://schemas.microsoft.com/office/drawing/2014/main" id="{27854B2B-BF27-418B-BD91-85C419EADBFA}"/>
                  </a:ext>
                </a:extLst>
              </p:cNvPr>
              <p:cNvSpPr>
                <a:spLocks noRot="1" noChangeAspect="1" noMove="1" noResize="1" noEditPoints="1" noAdjustHandles="1" noChangeArrowheads="1" noChangeShapeType="1" noTextEdit="1"/>
              </p:cNvSpPr>
              <p:nvPr/>
            </p:nvSpPr>
            <p:spPr>
              <a:xfrm>
                <a:off x="445536" y="4960676"/>
                <a:ext cx="10952584" cy="1393010"/>
              </a:xfrm>
              <a:prstGeom prst="rect">
                <a:avLst/>
              </a:prstGeom>
              <a:blipFill>
                <a:blip r:embed="rId8"/>
                <a:stretch>
                  <a:fillRect l="-612" t="-2632" r="-612" b="-7018"/>
                </a:stretch>
              </a:blipFill>
            </p:spPr>
            <p:txBody>
              <a:bodyPr/>
              <a:lstStyle/>
              <a:p>
                <a:r>
                  <a:rPr lang="en-US">
                    <a:noFill/>
                  </a:rPr>
                  <a:t> </a:t>
                </a:r>
              </a:p>
            </p:txBody>
          </p:sp>
        </mc:Fallback>
      </mc:AlternateContent>
    </p:spTree>
    <p:extLst>
      <p:ext uri="{BB962C8B-B14F-4D97-AF65-F5344CB8AC3E}">
        <p14:creationId xmlns:p14="http://schemas.microsoft.com/office/powerpoint/2010/main" val="1626003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4"/>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dirty="0"/>
              <a:t>רונן תורן</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18</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82B4B-5A9D-49F2-8F4A-0AE41E162A7E}"/>
                  </a:ext>
                </a:extLst>
              </p:cNvPr>
              <p:cNvSpPr txBox="1"/>
              <p:nvPr/>
            </p:nvSpPr>
            <p:spPr>
              <a:xfrm>
                <a:off x="401216" y="555659"/>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תוצאות – סימטרית </a:t>
                </a:r>
                <a14:m>
                  <m:oMath xmlns:m="http://schemas.openxmlformats.org/officeDocument/2006/math">
                    <m:sSub>
                      <m:sSubPr>
                        <m:ctrlPr>
                          <a:rPr lang="en-US" sz="2800" i="1" smtClean="0">
                            <a:solidFill>
                              <a:srgbClr val="002060"/>
                            </a:solidFill>
                            <a:latin typeface="Cambria Math" panose="02040503050406030204" pitchFamily="18" charset="0"/>
                          </a:rPr>
                        </m:ctrlPr>
                      </m:sSubPr>
                      <m:e>
                        <m:r>
                          <a:rPr lang="en-US" sz="2800">
                            <a:solidFill>
                              <a:srgbClr val="002060"/>
                            </a:solidFill>
                            <a:latin typeface="Cambria Math" panose="02040503050406030204" pitchFamily="18" charset="0"/>
                          </a:rPr>
                          <m:t>𝐶</m:t>
                        </m:r>
                      </m:e>
                      <m:sub>
                        <m:r>
                          <a:rPr lang="en-US" sz="2800" b="0" i="0" smtClean="0">
                            <a:solidFill>
                              <a:srgbClr val="002060"/>
                            </a:solidFill>
                            <a:latin typeface="Cambria Math" panose="02040503050406030204" pitchFamily="18" charset="0"/>
                          </a:rPr>
                          <m:t>5</m:t>
                        </m:r>
                      </m:sub>
                    </m:sSub>
                  </m:oMath>
                </a14:m>
                <a:r>
                  <a:rPr lang="he-IL" sz="2800" b="1" dirty="0">
                    <a:solidFill>
                      <a:srgbClr val="002060"/>
                    </a:solidFill>
                    <a:effectLst>
                      <a:outerShdw blurRad="38100" dist="38100" dir="2700000" algn="tl">
                        <a:srgbClr val="000000">
                          <a:alpha val="43137"/>
                        </a:srgbClr>
                      </a:outerShdw>
                    </a:effectLst>
                  </a:rPr>
                  <a:t> </a:t>
                </a:r>
                <a:endParaRPr lang="en-US" sz="2000" dirty="0">
                  <a:solidFill>
                    <a:srgbClr val="002060"/>
                  </a:solidFill>
                </a:endParaRPr>
              </a:p>
            </p:txBody>
          </p:sp>
        </mc:Choice>
        <mc:Fallback xmlns="">
          <p:sp>
            <p:nvSpPr>
              <p:cNvPr id="3" name="TextBox 2">
                <a:extLst>
                  <a:ext uri="{FF2B5EF4-FFF2-40B4-BE49-F238E27FC236}">
                    <a16:creationId xmlns:a16="http://schemas.microsoft.com/office/drawing/2014/main" id="{05E82B4B-5A9D-49F2-8F4A-0AE41E162A7E}"/>
                  </a:ext>
                </a:extLst>
              </p:cNvPr>
              <p:cNvSpPr txBox="1">
                <a:spLocks noRot="1" noChangeAspect="1" noMove="1" noResize="1" noEditPoints="1" noAdjustHandles="1" noChangeArrowheads="1" noChangeShapeType="1" noTextEdit="1"/>
              </p:cNvSpPr>
              <p:nvPr/>
            </p:nvSpPr>
            <p:spPr>
              <a:xfrm>
                <a:off x="401216" y="555659"/>
                <a:ext cx="11041225" cy="523220"/>
              </a:xfrm>
              <a:prstGeom prst="rect">
                <a:avLst/>
              </a:prstGeom>
              <a:blipFill>
                <a:blip r:embed="rId5"/>
                <a:stretch>
                  <a:fillRect t="-15116" r="-1436" b="-3953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DCD6A6AF-AAF4-4841-9199-6B4CFD8B3D84}"/>
              </a:ext>
            </a:extLst>
          </p:cNvPr>
          <p:cNvPicPr/>
          <p:nvPr/>
        </p:nvPicPr>
        <p:blipFill>
          <a:blip r:embed="rId6"/>
          <a:stretch>
            <a:fillRect/>
          </a:stretch>
        </p:blipFill>
        <p:spPr>
          <a:xfrm>
            <a:off x="2041071" y="1319686"/>
            <a:ext cx="8109857" cy="2397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6DFC2BB-4E07-4E8A-B743-DD5D028E2295}"/>
                  </a:ext>
                </a:extLst>
              </p:cNvPr>
              <p:cNvSpPr/>
              <p:nvPr/>
            </p:nvSpPr>
            <p:spPr>
              <a:xfrm>
                <a:off x="5005508" y="3818414"/>
                <a:ext cx="2180982" cy="280013"/>
              </a:xfrm>
              <a:prstGeom prst="rect">
                <a:avLst/>
              </a:prstGeom>
            </p:spPr>
            <p:txBody>
              <a:bodyPr wrap="none">
                <a:spAutoFit/>
              </a:bodyPr>
              <a:lstStyle/>
              <a:p>
                <a:pPr algn="ctr" rtl="1">
                  <a:lnSpc>
                    <a:spcPct val="107000"/>
                  </a:lnSpc>
                  <a:spcAft>
                    <a:spcPts val="0"/>
                  </a:spcAft>
                </a:pPr>
                <a:r>
                  <a:rPr lang="he-IL" sz="1200" b="1" dirty="0">
                    <a:solidFill>
                      <a:srgbClr val="002060"/>
                    </a:solidFill>
                    <a:latin typeface="Calibri" panose="020F0502020204030204" pitchFamily="34" charset="0"/>
                    <a:ea typeface="Times New Roman" panose="02020603050405020304" pitchFamily="18" charset="0"/>
                  </a:rPr>
                  <a:t>גרף 6:</a:t>
                </a:r>
                <a:r>
                  <a:rPr lang="he-IL" sz="1200" dirty="0">
                    <a:solidFill>
                      <a:srgbClr val="002060"/>
                    </a:solidFill>
                    <a:latin typeface="Calibri" panose="020F0502020204030204" pitchFamily="34" charset="0"/>
                    <a:ea typeface="Times New Roman" panose="02020603050405020304" pitchFamily="18" charset="0"/>
                  </a:rPr>
                  <a:t> ערכי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CSM</a:t>
                </a:r>
                <a:r>
                  <a:rPr lang="he-IL" sz="1200" dirty="0">
                    <a:solidFill>
                      <a:srgbClr val="002060"/>
                    </a:solidFill>
                    <a:latin typeface="Calibri" panose="020F0502020204030204" pitchFamily="34" charset="0"/>
                    <a:ea typeface="Times New Roman" panose="02020603050405020304" pitchFamily="18" charset="0"/>
                  </a:rPr>
                  <a:t> לסימטריית </a:t>
                </a:r>
                <a14:m>
                  <m:oMath xmlns:m="http://schemas.openxmlformats.org/officeDocument/2006/math">
                    <m:sSub>
                      <m:sSubPr>
                        <m:ctrlP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5</m:t>
                        </m:r>
                      </m:sub>
                    </m:sSub>
                  </m:oMath>
                </a14:m>
                <a:endParaRPr lang="en-US" sz="12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86DFC2BB-4E07-4E8A-B743-DD5D028E2295}"/>
                  </a:ext>
                </a:extLst>
              </p:cNvPr>
              <p:cNvSpPr>
                <a:spLocks noRot="1" noChangeAspect="1" noMove="1" noResize="1" noEditPoints="1" noAdjustHandles="1" noChangeArrowheads="1" noChangeShapeType="1" noTextEdit="1"/>
              </p:cNvSpPr>
              <p:nvPr/>
            </p:nvSpPr>
            <p:spPr>
              <a:xfrm>
                <a:off x="5005508" y="3818414"/>
                <a:ext cx="2180982" cy="280013"/>
              </a:xfrm>
              <a:prstGeom prst="rect">
                <a:avLst/>
              </a:prstGeom>
              <a:blipFill>
                <a:blip r:embed="rId7"/>
                <a:stretch>
                  <a:fillRect t="-217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D664A52-2195-4170-BB20-DCBE7CA13297}"/>
                  </a:ext>
                </a:extLst>
              </p:cNvPr>
              <p:cNvSpPr/>
              <p:nvPr/>
            </p:nvSpPr>
            <p:spPr>
              <a:xfrm>
                <a:off x="685800" y="4348659"/>
                <a:ext cx="10756641" cy="1361014"/>
              </a:xfrm>
              <a:prstGeom prst="rect">
                <a:avLst/>
              </a:prstGeom>
            </p:spPr>
            <p:txBody>
              <a:bodyPr wrap="square">
                <a:spAutoFit/>
              </a:bodyPr>
              <a:lstStyle/>
              <a:p>
                <a:pPr algn="r" rtl="1"/>
                <a:r>
                  <a:rPr lang="he-IL" sz="2000" dirty="0">
                    <a:solidFill>
                      <a:srgbClr val="002060"/>
                    </a:solidFill>
                    <a:latin typeface="Calibri" panose="020F0502020204030204" pitchFamily="34" charset="0"/>
                  </a:rPr>
                  <a:t>בחינה של ערכי </a:t>
                </a:r>
                <a:r>
                  <a:rPr lang="en-US" sz="2000" dirty="0">
                    <a:solidFill>
                      <a:srgbClr val="002060"/>
                    </a:solidFill>
                    <a:latin typeface="Calibri" panose="020F0502020204030204" pitchFamily="34" charset="0"/>
                  </a:rPr>
                  <a:t>CSM</a:t>
                </a:r>
                <a:r>
                  <a:rPr lang="he-IL" sz="2000" dirty="0">
                    <a:solidFill>
                      <a:srgbClr val="002060"/>
                    </a:solidFill>
                    <a:latin typeface="Calibri" panose="020F0502020204030204" pitchFamily="34" charset="0"/>
                  </a:rPr>
                  <a:t> לסימטריית </a:t>
                </a:r>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a:solidFill>
                              <a:srgbClr val="002060"/>
                            </a:solidFill>
                            <a:latin typeface="Cambria Math" panose="02040503050406030204" pitchFamily="18" charset="0"/>
                          </a:rPr>
                          <m:t>5</m:t>
                        </m:r>
                      </m:sub>
                    </m:sSub>
                  </m:oMath>
                </a14:m>
                <a:r>
                  <a:rPr lang="he-IL" sz="2000" dirty="0">
                    <a:solidFill>
                      <a:srgbClr val="002060"/>
                    </a:solidFill>
                    <a:latin typeface="Calibri" panose="020F0502020204030204" pitchFamily="34" charset="0"/>
                  </a:rPr>
                  <a:t> (גרף 6) מראה שכל המולקולות קרובות בערכי </a:t>
                </a:r>
                <a:r>
                  <a:rPr lang="en-US" sz="2000" dirty="0">
                    <a:solidFill>
                      <a:srgbClr val="002060"/>
                    </a:solidFill>
                    <a:latin typeface="Calibri" panose="020F0502020204030204" pitchFamily="34" charset="0"/>
                  </a:rPr>
                  <a:t>CSM</a:t>
                </a:r>
                <a:r>
                  <a:rPr lang="he-IL" sz="2000" dirty="0">
                    <a:solidFill>
                      <a:srgbClr val="002060"/>
                    </a:solidFill>
                    <a:latin typeface="Calibri" panose="020F0502020204030204" pitchFamily="34" charset="0"/>
                  </a:rPr>
                  <a:t> ורחוקות מסימטרית </a:t>
                </a:r>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a:solidFill>
                              <a:srgbClr val="002060"/>
                            </a:solidFill>
                            <a:latin typeface="Cambria Math" panose="02040503050406030204" pitchFamily="18" charset="0"/>
                          </a:rPr>
                          <m:t>5</m:t>
                        </m:r>
                      </m:sub>
                    </m:sSub>
                  </m:oMath>
                </a14:m>
                <a:r>
                  <a:rPr lang="he-IL" sz="2000" dirty="0">
                    <a:solidFill>
                      <a:srgbClr val="002060"/>
                    </a:solidFill>
                    <a:latin typeface="Calibri" panose="020F0502020204030204" pitchFamily="34" charset="0"/>
                  </a:rPr>
                  <a:t> </a:t>
                </a:r>
                <a14:m>
                  <m:oMath xmlns:m="http://schemas.openxmlformats.org/officeDocument/2006/math">
                    <m:r>
                      <m:rPr>
                        <m:nor/>
                      </m:rPr>
                      <a:rPr lang="he-IL" sz="2000" dirty="0">
                        <a:solidFill>
                          <a:srgbClr val="002060"/>
                        </a:solidFill>
                        <a:latin typeface="Calibri" panose="020F0502020204030204" pitchFamily="34" charset="0"/>
                      </a:rPr>
                      <m:t>ולכן למרות שפילארארן נחשבת למולקולה סימטרית בפועל היא אינה כזו</m:t>
                    </m:r>
                  </m:oMath>
                </a14:m>
                <a:r>
                  <a:rPr lang="he-IL" sz="2000" dirty="0">
                    <a:solidFill>
                      <a:srgbClr val="002060"/>
                    </a:solidFill>
                    <a:latin typeface="Calibri" panose="020F0502020204030204" pitchFamily="34" charset="0"/>
                  </a:rPr>
                  <a:t>.</a:t>
                </a:r>
                <a:endParaRPr lang="en-US" sz="2000" dirty="0">
                  <a:solidFill>
                    <a:srgbClr val="002060"/>
                  </a:solidFill>
                  <a:latin typeface="Calibri" panose="020F0502020204030204" pitchFamily="34" charset="0"/>
                </a:endParaRPr>
              </a:p>
              <a:p>
                <a:pPr algn="r" rtl="1"/>
                <a:endParaRPr lang="he-IL" sz="2000" b="0" dirty="0">
                  <a:solidFill>
                    <a:srgbClr val="002060"/>
                  </a:solidFill>
                  <a:latin typeface="Calibri" panose="020F0502020204030204" pitchFamily="34" charset="0"/>
                </a:endParaRPr>
              </a:p>
              <a:p>
                <a:pPr algn="r" rtl="1"/>
                <a:r>
                  <a:rPr lang="he-IL" sz="2000" dirty="0">
                    <a:solidFill>
                      <a:srgbClr val="002060"/>
                    </a:solidFill>
                    <a:latin typeface="Calibri" panose="020F0502020204030204" pitchFamily="34" charset="0"/>
                  </a:rPr>
                  <a:t> ניתן להסביר על ידי החופש הרב שקיים בזוית הפיתול של הטבעות ביחס לגשר הפילארארן (איור 8).</a:t>
                </a:r>
                <a:endParaRPr lang="en-US" sz="2000" dirty="0">
                  <a:solidFill>
                    <a:srgbClr val="002060"/>
                  </a:solidFill>
                  <a:latin typeface="Calibri" panose="020F0502020204030204" pitchFamily="34" charset="0"/>
                </a:endParaRPr>
              </a:p>
            </p:txBody>
          </p:sp>
        </mc:Choice>
        <mc:Fallback xmlns="">
          <p:sp>
            <p:nvSpPr>
              <p:cNvPr id="13" name="Rectangle 12">
                <a:extLst>
                  <a:ext uri="{FF2B5EF4-FFF2-40B4-BE49-F238E27FC236}">
                    <a16:creationId xmlns:a16="http://schemas.microsoft.com/office/drawing/2014/main" id="{8D664A52-2195-4170-BB20-DCBE7CA13297}"/>
                  </a:ext>
                </a:extLst>
              </p:cNvPr>
              <p:cNvSpPr>
                <a:spLocks noRot="1" noChangeAspect="1" noMove="1" noResize="1" noEditPoints="1" noAdjustHandles="1" noChangeArrowheads="1" noChangeShapeType="1" noTextEdit="1"/>
              </p:cNvSpPr>
              <p:nvPr/>
            </p:nvSpPr>
            <p:spPr>
              <a:xfrm>
                <a:off x="685800" y="4348659"/>
                <a:ext cx="10756641" cy="1361014"/>
              </a:xfrm>
              <a:prstGeom prst="rect">
                <a:avLst/>
              </a:prstGeom>
              <a:blipFill>
                <a:blip r:embed="rId8"/>
                <a:stretch>
                  <a:fillRect t="-2679" r="-567" b="-6250"/>
                </a:stretch>
              </a:blipFill>
            </p:spPr>
            <p:txBody>
              <a:bodyPr/>
              <a:lstStyle/>
              <a:p>
                <a:r>
                  <a:rPr lang="en-US">
                    <a:noFill/>
                  </a:rPr>
                  <a:t> </a:t>
                </a:r>
              </a:p>
            </p:txBody>
          </p:sp>
        </mc:Fallback>
      </mc:AlternateContent>
    </p:spTree>
    <p:extLst>
      <p:ext uri="{BB962C8B-B14F-4D97-AF65-F5344CB8AC3E}">
        <p14:creationId xmlns:p14="http://schemas.microsoft.com/office/powerpoint/2010/main" val="81801172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4"/>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a:t>רונן תורן</a:t>
            </a:r>
            <a:endParaRPr lang="en-US"/>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19</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82B4B-5A9D-49F2-8F4A-0AE41E162A7E}"/>
                  </a:ext>
                </a:extLst>
              </p:cNvPr>
              <p:cNvSpPr txBox="1"/>
              <p:nvPr/>
            </p:nvSpPr>
            <p:spPr>
              <a:xfrm>
                <a:off x="401216" y="555659"/>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תוצאות – סימטרית </a:t>
                </a:r>
                <a14:m>
                  <m:oMath xmlns:m="http://schemas.openxmlformats.org/officeDocument/2006/math">
                    <m:sSub>
                      <m:sSubPr>
                        <m:ctrlPr>
                          <a:rPr lang="en-US" sz="2800" i="1" smtClean="0">
                            <a:solidFill>
                              <a:srgbClr val="002060"/>
                            </a:solidFill>
                            <a:latin typeface="Cambria Math" panose="02040503050406030204" pitchFamily="18" charset="0"/>
                          </a:rPr>
                        </m:ctrlPr>
                      </m:sSubPr>
                      <m:e>
                        <m:r>
                          <a:rPr lang="en-US" sz="2800">
                            <a:solidFill>
                              <a:srgbClr val="002060"/>
                            </a:solidFill>
                            <a:latin typeface="Cambria Math" panose="02040503050406030204" pitchFamily="18" charset="0"/>
                          </a:rPr>
                          <m:t>𝐶</m:t>
                        </m:r>
                      </m:e>
                      <m:sub>
                        <m:r>
                          <a:rPr lang="en-US" sz="2800" b="0" i="0" smtClean="0">
                            <a:solidFill>
                              <a:srgbClr val="002060"/>
                            </a:solidFill>
                            <a:latin typeface="Cambria Math" panose="02040503050406030204" pitchFamily="18" charset="0"/>
                          </a:rPr>
                          <m:t>2</m:t>
                        </m:r>
                      </m:sub>
                    </m:sSub>
                  </m:oMath>
                </a14:m>
                <a:r>
                  <a:rPr lang="he-IL" sz="2800" b="1" dirty="0">
                    <a:solidFill>
                      <a:srgbClr val="002060"/>
                    </a:solidFill>
                    <a:effectLst>
                      <a:outerShdw blurRad="38100" dist="38100" dir="2700000" algn="tl">
                        <a:srgbClr val="000000">
                          <a:alpha val="43137"/>
                        </a:srgbClr>
                      </a:outerShdw>
                    </a:effectLst>
                  </a:rPr>
                  <a:t> </a:t>
                </a:r>
                <a:endParaRPr lang="en-US" sz="2000" dirty="0">
                  <a:solidFill>
                    <a:srgbClr val="002060"/>
                  </a:solidFill>
                </a:endParaRPr>
              </a:p>
            </p:txBody>
          </p:sp>
        </mc:Choice>
        <mc:Fallback xmlns="">
          <p:sp>
            <p:nvSpPr>
              <p:cNvPr id="3" name="TextBox 2">
                <a:extLst>
                  <a:ext uri="{FF2B5EF4-FFF2-40B4-BE49-F238E27FC236}">
                    <a16:creationId xmlns:a16="http://schemas.microsoft.com/office/drawing/2014/main" id="{05E82B4B-5A9D-49F2-8F4A-0AE41E162A7E}"/>
                  </a:ext>
                </a:extLst>
              </p:cNvPr>
              <p:cNvSpPr txBox="1">
                <a:spLocks noRot="1" noChangeAspect="1" noMove="1" noResize="1" noEditPoints="1" noAdjustHandles="1" noChangeArrowheads="1" noChangeShapeType="1" noTextEdit="1"/>
              </p:cNvSpPr>
              <p:nvPr/>
            </p:nvSpPr>
            <p:spPr>
              <a:xfrm>
                <a:off x="401216" y="555659"/>
                <a:ext cx="11041225" cy="523220"/>
              </a:xfrm>
              <a:prstGeom prst="rect">
                <a:avLst/>
              </a:prstGeom>
              <a:blipFill>
                <a:blip r:embed="rId5"/>
                <a:stretch>
                  <a:fillRect t="-15116" r="-1436" b="-3953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E72AB0E-783E-4A43-AD84-FCDFB8F29FF7}"/>
              </a:ext>
            </a:extLst>
          </p:cNvPr>
          <p:cNvPicPr>
            <a:picLocks noChangeAspect="1"/>
          </p:cNvPicPr>
          <p:nvPr/>
        </p:nvPicPr>
        <p:blipFill>
          <a:blip r:embed="rId6"/>
          <a:stretch>
            <a:fillRect/>
          </a:stretch>
        </p:blipFill>
        <p:spPr>
          <a:xfrm>
            <a:off x="2529160" y="1078879"/>
            <a:ext cx="6785336" cy="2585528"/>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8F53D63-5FFA-4602-8825-0DFE330CA87C}"/>
                  </a:ext>
                </a:extLst>
              </p:cNvPr>
              <p:cNvSpPr/>
              <p:nvPr/>
            </p:nvSpPr>
            <p:spPr>
              <a:xfrm>
                <a:off x="4831337" y="3631750"/>
                <a:ext cx="2180982" cy="280013"/>
              </a:xfrm>
              <a:prstGeom prst="rect">
                <a:avLst/>
              </a:prstGeom>
            </p:spPr>
            <p:txBody>
              <a:bodyPr wrap="none">
                <a:spAutoFit/>
              </a:bodyPr>
              <a:lstStyle/>
              <a:p>
                <a:pPr algn="r" rtl="1">
                  <a:lnSpc>
                    <a:spcPct val="107000"/>
                  </a:lnSpc>
                  <a:spcAft>
                    <a:spcPts val="0"/>
                  </a:spcAft>
                </a:pPr>
                <a:r>
                  <a:rPr lang="he-IL" sz="1200" b="1" dirty="0">
                    <a:solidFill>
                      <a:srgbClr val="002060"/>
                    </a:solidFill>
                    <a:latin typeface="Calibri" panose="020F0502020204030204" pitchFamily="34" charset="0"/>
                    <a:ea typeface="Times New Roman" panose="02020603050405020304" pitchFamily="18" charset="0"/>
                  </a:rPr>
                  <a:t>גרף </a:t>
                </a:r>
                <a:r>
                  <a:rPr lang="he-IL"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7</a:t>
                </a:r>
                <a:r>
                  <a:rPr lang="he-IL" sz="1200" b="1" dirty="0">
                    <a:solidFill>
                      <a:srgbClr val="002060"/>
                    </a:solidFill>
                    <a:latin typeface="Calibri" panose="020F0502020204030204" pitchFamily="34" charset="0"/>
                    <a:ea typeface="Times New Roman" panose="02020603050405020304" pitchFamily="18" charset="0"/>
                  </a:rPr>
                  <a:t>:</a:t>
                </a:r>
                <a:r>
                  <a:rPr lang="he-IL" sz="1200" dirty="0">
                    <a:solidFill>
                      <a:srgbClr val="002060"/>
                    </a:solidFill>
                    <a:latin typeface="Calibri" panose="020F0502020204030204" pitchFamily="34" charset="0"/>
                    <a:ea typeface="Times New Roman" panose="02020603050405020304" pitchFamily="18" charset="0"/>
                  </a:rPr>
                  <a:t> ערכי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CSM</a:t>
                </a:r>
                <a:r>
                  <a:rPr lang="he-IL" sz="1200" dirty="0">
                    <a:solidFill>
                      <a:srgbClr val="002060"/>
                    </a:solidFill>
                    <a:latin typeface="Calibri" panose="020F0502020204030204" pitchFamily="34" charset="0"/>
                    <a:ea typeface="Times New Roman" panose="02020603050405020304" pitchFamily="18" charset="0"/>
                  </a:rPr>
                  <a:t> לסימטריית </a:t>
                </a:r>
                <a14:m>
                  <m:oMath xmlns:m="http://schemas.openxmlformats.org/officeDocument/2006/math">
                    <m:sSub>
                      <m:sSubPr>
                        <m:ctrlP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12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ectangle 8">
                <a:extLst>
                  <a:ext uri="{FF2B5EF4-FFF2-40B4-BE49-F238E27FC236}">
                    <a16:creationId xmlns:a16="http://schemas.microsoft.com/office/drawing/2014/main" id="{38F53D63-5FFA-4602-8825-0DFE330CA87C}"/>
                  </a:ext>
                </a:extLst>
              </p:cNvPr>
              <p:cNvSpPr>
                <a:spLocks noRot="1" noChangeAspect="1" noMove="1" noResize="1" noEditPoints="1" noAdjustHandles="1" noChangeArrowheads="1" noChangeShapeType="1" noTextEdit="1"/>
              </p:cNvSpPr>
              <p:nvPr/>
            </p:nvSpPr>
            <p:spPr>
              <a:xfrm>
                <a:off x="4831337" y="3631750"/>
                <a:ext cx="2180982" cy="280013"/>
              </a:xfrm>
              <a:prstGeom prst="rect">
                <a:avLst/>
              </a:prstGeom>
              <a:blipFill>
                <a:blip r:embed="rId7"/>
                <a:stretch>
                  <a:fillRect t="-4348" r="-280"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17ACA0D-3A8E-42F2-A9DF-CBE0DF3F9BC4}"/>
                  </a:ext>
                </a:extLst>
              </p:cNvPr>
              <p:cNvSpPr/>
              <p:nvPr/>
            </p:nvSpPr>
            <p:spPr>
              <a:xfrm>
                <a:off x="746450" y="4070367"/>
                <a:ext cx="10695991" cy="1722331"/>
              </a:xfrm>
              <a:prstGeom prst="rect">
                <a:avLst/>
              </a:prstGeom>
            </p:spPr>
            <p:txBody>
              <a:bodyPr wrap="square">
                <a:spAutoFit/>
              </a:bodyPr>
              <a:lstStyle/>
              <a:p>
                <a:pPr algn="r" rtl="1">
                  <a:lnSpc>
                    <a:spcPct val="107000"/>
                  </a:lnSpc>
                  <a:spcAft>
                    <a:spcPts val="0"/>
                  </a:spcAft>
                </a:pPr>
                <a:r>
                  <a:rPr lang="he-IL" sz="2000" dirty="0">
                    <a:solidFill>
                      <a:srgbClr val="002060"/>
                    </a:solidFill>
                    <a:latin typeface="Calibri" panose="020F0502020204030204" pitchFamily="34" charset="0"/>
                  </a:rPr>
                  <a:t>גם בסימטריית </a:t>
                </a:r>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a:solidFill>
                              <a:srgbClr val="002060"/>
                            </a:solidFill>
                            <a:latin typeface="Cambria Math" panose="02040503050406030204" pitchFamily="18" charset="0"/>
                          </a:rPr>
                          <m:t>2</m:t>
                        </m:r>
                      </m:sub>
                    </m:sSub>
                  </m:oMath>
                </a14:m>
                <a:r>
                  <a:rPr lang="he-IL" sz="2000" dirty="0">
                    <a:solidFill>
                      <a:srgbClr val="002060"/>
                    </a:solidFill>
                    <a:latin typeface="Calibri" panose="020F0502020204030204" pitchFamily="34" charset="0"/>
                  </a:rPr>
                  <a:t> </a:t>
                </a:r>
                <a:r>
                  <a:rPr lang="en-US" sz="2000" dirty="0">
                    <a:solidFill>
                      <a:srgbClr val="002060"/>
                    </a:solidFill>
                    <a:latin typeface="Calibri" panose="020F0502020204030204" pitchFamily="34" charset="0"/>
                  </a:rPr>
                  <a:t> </a:t>
                </a:r>
                <a:r>
                  <a:rPr lang="he-IL" sz="2000" dirty="0">
                    <a:solidFill>
                      <a:srgbClr val="002060"/>
                    </a:solidFill>
                    <a:latin typeface="Calibri" panose="020F0502020204030204" pitchFamily="34" charset="0"/>
                  </a:rPr>
                  <a:t>(גרף 7) ניתן להבחין בייחודיות של האשלגן, ערכי ה </a:t>
                </a:r>
                <a:r>
                  <a:rPr lang="en-US" sz="2000" dirty="0">
                    <a:solidFill>
                      <a:srgbClr val="002060"/>
                    </a:solidFill>
                    <a:latin typeface="Calibri" panose="020F0502020204030204" pitchFamily="34" charset="0"/>
                  </a:rPr>
                  <a:t>CSM</a:t>
                </a:r>
                <a:r>
                  <a:rPr lang="he-IL" sz="2000" dirty="0">
                    <a:solidFill>
                      <a:srgbClr val="002060"/>
                    </a:solidFill>
                    <a:latin typeface="Calibri" panose="020F0502020204030204" pitchFamily="34" charset="0"/>
                  </a:rPr>
                  <a:t> לסימטריית </a:t>
                </a:r>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a:solidFill>
                              <a:srgbClr val="002060"/>
                            </a:solidFill>
                            <a:latin typeface="Cambria Math" panose="02040503050406030204" pitchFamily="18" charset="0"/>
                          </a:rPr>
                          <m:t>2</m:t>
                        </m:r>
                      </m:sub>
                    </m:sSub>
                  </m:oMath>
                </a14:m>
                <a:r>
                  <a:rPr lang="he-IL" sz="2000" dirty="0">
                    <a:solidFill>
                      <a:srgbClr val="002060"/>
                    </a:solidFill>
                    <a:latin typeface="Calibri" panose="020F0502020204030204" pitchFamily="34" charset="0"/>
                  </a:rPr>
                  <a:t> נמוכים מאוד וקרובים לפילארארן ללא קטיון. </a:t>
                </a:r>
              </a:p>
              <a:p>
                <a:pPr algn="r" rtl="1">
                  <a:lnSpc>
                    <a:spcPct val="107000"/>
                  </a:lnSpc>
                  <a:spcAft>
                    <a:spcPts val="0"/>
                  </a:spcAft>
                </a:pPr>
                <a:endParaRPr lang="he-IL" sz="2000" dirty="0">
                  <a:solidFill>
                    <a:srgbClr val="002060"/>
                  </a:solidFill>
                  <a:latin typeface="Calibri" panose="020F0502020204030204" pitchFamily="34" charset="0"/>
                </a:endParaRPr>
              </a:p>
              <a:p>
                <a:pPr algn="r" rtl="1">
                  <a:lnSpc>
                    <a:spcPct val="107000"/>
                  </a:lnSpc>
                  <a:spcAft>
                    <a:spcPts val="0"/>
                  </a:spcAft>
                </a:pPr>
                <a:r>
                  <a:rPr lang="he-IL" sz="2000" dirty="0">
                    <a:solidFill>
                      <a:srgbClr val="002060"/>
                    </a:solidFill>
                    <a:latin typeface="Calibri" panose="020F0502020204030204" pitchFamily="34" charset="0"/>
                  </a:rPr>
                  <a:t>ערכים אלו מעידים על כך שפילארארן עם אשלגן כמו פילארארן ללא קטיון כלוא יוצר קונפורמרים בעלי מבנה קרוב מאוד לסימטרית </a:t>
                </a:r>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a:solidFill>
                              <a:srgbClr val="002060"/>
                            </a:solidFill>
                            <a:latin typeface="Cambria Math" panose="02040503050406030204" pitchFamily="18" charset="0"/>
                          </a:rPr>
                          <m:t>2</m:t>
                        </m:r>
                      </m:sub>
                    </m:sSub>
                  </m:oMath>
                </a14:m>
                <a:r>
                  <a:rPr lang="he-IL" sz="2000" dirty="0">
                    <a:solidFill>
                      <a:srgbClr val="002060"/>
                    </a:solidFill>
                    <a:latin typeface="Calibri" panose="020F0502020204030204" pitchFamily="34" charset="0"/>
                  </a:rPr>
                  <a:t>. </a:t>
                </a:r>
                <a:endParaRPr lang="en-US" sz="2000" dirty="0">
                  <a:solidFill>
                    <a:srgbClr val="002060"/>
                  </a:solidFill>
                  <a:latin typeface="Calibri" panose="020F0502020204030204" pitchFamily="34" charset="0"/>
                </a:endParaRPr>
              </a:p>
            </p:txBody>
          </p:sp>
        </mc:Choice>
        <mc:Fallback xmlns="">
          <p:sp>
            <p:nvSpPr>
              <p:cNvPr id="10" name="Rectangle 9">
                <a:extLst>
                  <a:ext uri="{FF2B5EF4-FFF2-40B4-BE49-F238E27FC236}">
                    <a16:creationId xmlns:a16="http://schemas.microsoft.com/office/drawing/2014/main" id="{517ACA0D-3A8E-42F2-A9DF-CBE0DF3F9BC4}"/>
                  </a:ext>
                </a:extLst>
              </p:cNvPr>
              <p:cNvSpPr>
                <a:spLocks noRot="1" noChangeAspect="1" noMove="1" noResize="1" noEditPoints="1" noAdjustHandles="1" noChangeArrowheads="1" noChangeShapeType="1" noTextEdit="1"/>
              </p:cNvSpPr>
              <p:nvPr/>
            </p:nvSpPr>
            <p:spPr>
              <a:xfrm>
                <a:off x="746450" y="4070367"/>
                <a:ext cx="10695991" cy="1722331"/>
              </a:xfrm>
              <a:prstGeom prst="rect">
                <a:avLst/>
              </a:prstGeom>
              <a:blipFill>
                <a:blip r:embed="rId8"/>
                <a:stretch>
                  <a:fillRect t="-2128" r="-570" b="-5319"/>
                </a:stretch>
              </a:blipFill>
            </p:spPr>
            <p:txBody>
              <a:bodyPr/>
              <a:lstStyle/>
              <a:p>
                <a:r>
                  <a:rPr lang="en-US">
                    <a:noFill/>
                  </a:rPr>
                  <a:t> </a:t>
                </a:r>
              </a:p>
            </p:txBody>
          </p:sp>
        </mc:Fallback>
      </mc:AlternateContent>
    </p:spTree>
    <p:extLst>
      <p:ext uri="{BB962C8B-B14F-4D97-AF65-F5344CB8AC3E}">
        <p14:creationId xmlns:p14="http://schemas.microsoft.com/office/powerpoint/2010/main" val="141425238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2"/>
          <a:srcRect t="800" r="-1" b="-1"/>
          <a:stretch/>
        </p:blipFill>
        <p:spPr>
          <a:xfrm>
            <a:off x="89639" y="14481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2</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a:t>רונן תורן</a:t>
            </a:r>
            <a:endParaRPr lang="en-US"/>
          </a:p>
        </p:txBody>
      </p:sp>
      <p:sp>
        <p:nvSpPr>
          <p:cNvPr id="7" name="Content Placeholder 2">
            <a:extLst>
              <a:ext uri="{FF2B5EF4-FFF2-40B4-BE49-F238E27FC236}">
                <a16:creationId xmlns:a16="http://schemas.microsoft.com/office/drawing/2014/main" id="{DEB61C6B-CA38-454E-9A7A-38075D986F5A}"/>
              </a:ext>
            </a:extLst>
          </p:cNvPr>
          <p:cNvSpPr>
            <a:spLocks noGrp="1"/>
          </p:cNvSpPr>
          <p:nvPr/>
        </p:nvSpPr>
        <p:spPr>
          <a:xfrm>
            <a:off x="3007568" y="789277"/>
            <a:ext cx="8229600" cy="5481634"/>
          </a:xfrm>
          <a:prstGeom prst="rect">
            <a:avLst/>
          </a:prstGeom>
        </p:spPr>
        <p:txBody>
          <a:bodyPr vert="horz" lIns="91440" tIns="45720" rIns="91440" bIns="45720" rtlCol="1">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b="1" cap="all" dirty="0">
                <a:ln w="0"/>
                <a:solidFill>
                  <a:srgbClr val="002060"/>
                </a:solidFill>
                <a:effectLst>
                  <a:outerShdw blurRad="38100" dist="38100" dir="2700000" algn="tl">
                    <a:srgbClr val="000000">
                      <a:alpha val="43137"/>
                    </a:srgbClr>
                  </a:outerShdw>
                </a:effectLst>
              </a:rPr>
              <a:t>תוכן עניינים</a:t>
            </a:r>
          </a:p>
          <a:p>
            <a:pPr marL="457200" indent="-457200">
              <a:buFont typeface="+mj-lt"/>
              <a:buAutoNum type="arabicPeriod"/>
            </a:pPr>
            <a:r>
              <a:rPr lang="he-IL" sz="2000" cap="all" dirty="0">
                <a:ln w="0"/>
                <a:solidFill>
                  <a:srgbClr val="002060"/>
                </a:solidFill>
              </a:rPr>
              <a:t>מבוא</a:t>
            </a:r>
          </a:p>
          <a:p>
            <a:pPr marL="457200" indent="-457200">
              <a:buFont typeface="+mj-lt"/>
              <a:buAutoNum type="arabicPeriod"/>
            </a:pPr>
            <a:r>
              <a:rPr lang="he-IL" sz="2000" cap="all" dirty="0">
                <a:ln w="0"/>
                <a:solidFill>
                  <a:srgbClr val="002060"/>
                </a:solidFill>
              </a:rPr>
              <a:t>מטרות העבודה</a:t>
            </a:r>
          </a:p>
          <a:p>
            <a:pPr marL="457200" indent="-457200">
              <a:buFont typeface="+mj-lt"/>
              <a:buAutoNum type="arabicPeriod"/>
            </a:pPr>
            <a:r>
              <a:rPr lang="he-IL" sz="2000" cap="all" dirty="0">
                <a:ln w="0"/>
                <a:solidFill>
                  <a:srgbClr val="002060"/>
                </a:solidFill>
              </a:rPr>
              <a:t>חומרים ושיטות</a:t>
            </a:r>
            <a:endParaRPr lang="en-US" sz="2000" cap="all" dirty="0">
              <a:ln w="0"/>
              <a:solidFill>
                <a:srgbClr val="002060"/>
              </a:solidFill>
            </a:endParaRPr>
          </a:p>
          <a:p>
            <a:pPr marL="400050" lvl="1" indent="0">
              <a:buNone/>
            </a:pPr>
            <a:r>
              <a:rPr lang="he-IL" sz="1600" cap="all" dirty="0">
                <a:ln w="0"/>
                <a:solidFill>
                  <a:srgbClr val="002060"/>
                </a:solidFill>
              </a:rPr>
              <a:t>3.1	מולקולת פילארארן</a:t>
            </a:r>
          </a:p>
          <a:p>
            <a:pPr marL="400050" lvl="1" indent="0">
              <a:buNone/>
            </a:pPr>
            <a:r>
              <a:rPr lang="he-IL" sz="1600" cap="all" dirty="0">
                <a:ln w="0"/>
                <a:solidFill>
                  <a:srgbClr val="002060"/>
                </a:solidFill>
              </a:rPr>
              <a:t>3.2	בניית מאגר מולקולות</a:t>
            </a:r>
          </a:p>
          <a:p>
            <a:pPr marL="400050" lvl="1" indent="0">
              <a:buNone/>
            </a:pPr>
            <a:r>
              <a:rPr lang="he-IL" sz="1600" cap="all" dirty="0">
                <a:ln w="0"/>
                <a:solidFill>
                  <a:srgbClr val="002060"/>
                </a:solidFill>
              </a:rPr>
              <a:t>	3.2.1	קביעת חלון אנרגיה ושיטת חיפוש </a:t>
            </a:r>
          </a:p>
          <a:p>
            <a:pPr marL="400050" lvl="1" indent="0">
              <a:buNone/>
            </a:pPr>
            <a:r>
              <a:rPr lang="he-IL" sz="1600" cap="all" dirty="0">
                <a:ln w="0"/>
                <a:solidFill>
                  <a:srgbClr val="002060"/>
                </a:solidFill>
              </a:rPr>
              <a:t>	3.2.2	מדדים מבניים</a:t>
            </a:r>
          </a:p>
          <a:p>
            <a:pPr marL="400050" lvl="1" indent="0">
              <a:buNone/>
            </a:pPr>
            <a:r>
              <a:rPr lang="he-IL" sz="1600" cap="all" dirty="0">
                <a:ln w="0"/>
                <a:solidFill>
                  <a:srgbClr val="002060"/>
                </a:solidFill>
              </a:rPr>
              <a:t>	3.2.3	מדדי סימטריה</a:t>
            </a:r>
          </a:p>
          <a:p>
            <a:pPr marL="400050" lvl="1" indent="0">
              <a:buNone/>
            </a:pPr>
            <a:r>
              <a:rPr lang="he-IL" sz="1600" cap="all" dirty="0">
                <a:ln w="0"/>
                <a:solidFill>
                  <a:srgbClr val="002060"/>
                </a:solidFill>
              </a:rPr>
              <a:t>	3.2.4	זיהוי קונפורמרים כפולים </a:t>
            </a:r>
          </a:p>
          <a:p>
            <a:pPr marL="457200" indent="-457200">
              <a:buFont typeface="+mj-lt"/>
              <a:buAutoNum type="arabicPeriod"/>
            </a:pPr>
            <a:r>
              <a:rPr lang="he-IL" sz="2000" cap="all" dirty="0">
                <a:ln w="0"/>
                <a:solidFill>
                  <a:srgbClr val="002060"/>
                </a:solidFill>
              </a:rPr>
              <a:t>תוצאות</a:t>
            </a:r>
          </a:p>
          <a:p>
            <a:pPr marL="457200" indent="-457200">
              <a:buFont typeface="+mj-lt"/>
              <a:buAutoNum type="arabicPeriod"/>
            </a:pPr>
            <a:r>
              <a:rPr lang="he-IL" sz="2000" cap="all" dirty="0">
                <a:ln w="0"/>
                <a:solidFill>
                  <a:srgbClr val="002060"/>
                </a:solidFill>
              </a:rPr>
              <a:t>מסקנות</a:t>
            </a:r>
          </a:p>
          <a:p>
            <a:pPr marL="457200" indent="-457200">
              <a:buFont typeface="+mj-lt"/>
              <a:buAutoNum type="arabicPeriod"/>
            </a:pPr>
            <a:r>
              <a:rPr lang="he-IL" sz="2000" cap="all" dirty="0">
                <a:ln w="0"/>
                <a:solidFill>
                  <a:srgbClr val="002060"/>
                </a:solidFill>
              </a:rPr>
              <a:t>יתרונות וחסרונות של המחקר</a:t>
            </a:r>
          </a:p>
          <a:p>
            <a:pPr marL="457200" indent="-457200">
              <a:buFont typeface="+mj-lt"/>
              <a:buAutoNum type="arabicPeriod"/>
            </a:pPr>
            <a:r>
              <a:rPr lang="he-IL" sz="2000" cap="all" dirty="0">
                <a:ln w="0"/>
                <a:solidFill>
                  <a:srgbClr val="002060"/>
                </a:solidFill>
              </a:rPr>
              <a:t>הצעות למחקרי המשך</a:t>
            </a:r>
          </a:p>
          <a:p>
            <a:pPr marL="457200" indent="-457200">
              <a:buFont typeface="+mj-lt"/>
              <a:buAutoNum type="arabicPeriod"/>
            </a:pPr>
            <a:r>
              <a:rPr lang="he-IL" sz="2000" cap="all" dirty="0">
                <a:ln w="0"/>
                <a:solidFill>
                  <a:srgbClr val="002060"/>
                </a:solidFill>
              </a:rPr>
              <a:t>תודות</a:t>
            </a:r>
          </a:p>
          <a:p>
            <a:pPr marL="0" indent="0">
              <a:buNone/>
            </a:pPr>
            <a:endParaRPr lang="he-IL" sz="2000" cap="all" dirty="0">
              <a:ln w="0"/>
              <a:solidFill>
                <a:srgbClr val="00206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7678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4"/>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dirty="0"/>
              <a:t>רונן תורן</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20</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82B4B-5A9D-49F2-8F4A-0AE41E162A7E}"/>
                  </a:ext>
                </a:extLst>
              </p:cNvPr>
              <p:cNvSpPr txBox="1"/>
              <p:nvPr/>
            </p:nvSpPr>
            <p:spPr>
              <a:xfrm>
                <a:off x="401216" y="555659"/>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תוצאות – סימטרית </a:t>
                </a:r>
                <a14:m>
                  <m:oMath xmlns:m="http://schemas.openxmlformats.org/officeDocument/2006/math">
                    <m:sSub>
                      <m:sSubPr>
                        <m:ctrlPr>
                          <a:rPr lang="en-US" sz="2800" i="1" smtClean="0">
                            <a:solidFill>
                              <a:srgbClr val="002060"/>
                            </a:solidFill>
                            <a:latin typeface="Cambria Math" panose="02040503050406030204" pitchFamily="18" charset="0"/>
                          </a:rPr>
                        </m:ctrlPr>
                      </m:sSubPr>
                      <m:e>
                        <m:r>
                          <a:rPr lang="en-US" sz="2800">
                            <a:solidFill>
                              <a:srgbClr val="002060"/>
                            </a:solidFill>
                            <a:latin typeface="Cambria Math" panose="02040503050406030204" pitchFamily="18" charset="0"/>
                          </a:rPr>
                          <m:t>𝐶</m:t>
                        </m:r>
                      </m:e>
                      <m:sub>
                        <m:r>
                          <a:rPr lang="en-US" sz="2800" b="0" i="0" smtClean="0">
                            <a:solidFill>
                              <a:srgbClr val="002060"/>
                            </a:solidFill>
                            <a:latin typeface="Cambria Math" panose="02040503050406030204" pitchFamily="18" charset="0"/>
                          </a:rPr>
                          <m:t>2</m:t>
                        </m:r>
                      </m:sub>
                    </m:sSub>
                  </m:oMath>
                </a14:m>
                <a:r>
                  <a:rPr lang="he-IL" sz="2800" b="1" dirty="0">
                    <a:solidFill>
                      <a:srgbClr val="002060"/>
                    </a:solidFill>
                    <a:effectLst>
                      <a:outerShdw blurRad="38100" dist="38100" dir="2700000" algn="tl">
                        <a:srgbClr val="000000">
                          <a:alpha val="43137"/>
                        </a:srgbClr>
                      </a:outerShdw>
                    </a:effectLst>
                  </a:rPr>
                  <a:t> </a:t>
                </a:r>
                <a:endParaRPr lang="en-US" sz="2000" dirty="0">
                  <a:solidFill>
                    <a:srgbClr val="002060"/>
                  </a:solidFill>
                </a:endParaRPr>
              </a:p>
            </p:txBody>
          </p:sp>
        </mc:Choice>
        <mc:Fallback xmlns="">
          <p:sp>
            <p:nvSpPr>
              <p:cNvPr id="3" name="TextBox 2">
                <a:extLst>
                  <a:ext uri="{FF2B5EF4-FFF2-40B4-BE49-F238E27FC236}">
                    <a16:creationId xmlns:a16="http://schemas.microsoft.com/office/drawing/2014/main" id="{05E82B4B-5A9D-49F2-8F4A-0AE41E162A7E}"/>
                  </a:ext>
                </a:extLst>
              </p:cNvPr>
              <p:cNvSpPr txBox="1">
                <a:spLocks noRot="1" noChangeAspect="1" noMove="1" noResize="1" noEditPoints="1" noAdjustHandles="1" noChangeArrowheads="1" noChangeShapeType="1" noTextEdit="1"/>
              </p:cNvSpPr>
              <p:nvPr/>
            </p:nvSpPr>
            <p:spPr>
              <a:xfrm>
                <a:off x="401216" y="555659"/>
                <a:ext cx="11041225" cy="523220"/>
              </a:xfrm>
              <a:prstGeom prst="rect">
                <a:avLst/>
              </a:prstGeom>
              <a:blipFill>
                <a:blip r:embed="rId5"/>
                <a:stretch>
                  <a:fillRect t="-15116" r="-1436" b="-3953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8D6022E2-D14F-4033-B182-136F52F91113}"/>
              </a:ext>
            </a:extLst>
          </p:cNvPr>
          <p:cNvPicPr/>
          <p:nvPr/>
        </p:nvPicPr>
        <p:blipFill>
          <a:blip r:embed="rId6"/>
          <a:stretch>
            <a:fillRect/>
          </a:stretch>
        </p:blipFill>
        <p:spPr>
          <a:xfrm>
            <a:off x="304274" y="1236886"/>
            <a:ext cx="1981200" cy="1948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28CFC03-0514-4C4B-A44B-8EC62B501B99}"/>
                  </a:ext>
                </a:extLst>
              </p:cNvPr>
              <p:cNvSpPr/>
              <p:nvPr/>
            </p:nvSpPr>
            <p:spPr>
              <a:xfrm>
                <a:off x="0" y="3345025"/>
                <a:ext cx="2589747" cy="477631"/>
              </a:xfrm>
              <a:prstGeom prst="rect">
                <a:avLst/>
              </a:prstGeom>
            </p:spPr>
            <p:txBody>
              <a:bodyPr wrap="none">
                <a:spAutoFit/>
              </a:bodyPr>
              <a:lstStyle/>
              <a:p>
                <a:pPr algn="ctr" rtl="1">
                  <a:lnSpc>
                    <a:spcPct val="107000"/>
                  </a:lnSpc>
                  <a:spcAft>
                    <a:spcPts val="0"/>
                  </a:spcAft>
                </a:pPr>
                <a:r>
                  <a:rPr lang="he-IL" sz="1200" b="1" dirty="0">
                    <a:solidFill>
                      <a:srgbClr val="002060"/>
                    </a:solidFill>
                    <a:latin typeface="Calibri" panose="020F0502020204030204" pitchFamily="34" charset="0"/>
                    <a:ea typeface="Times New Roman" panose="02020603050405020304" pitchFamily="18" charset="0"/>
                  </a:rPr>
                  <a:t>איור </a:t>
                </a:r>
                <a:r>
                  <a:rPr lang="he-IL"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7</a:t>
                </a:r>
                <a:r>
                  <a:rPr lang="he-IL" sz="1200" b="1" dirty="0">
                    <a:solidFill>
                      <a:srgbClr val="002060"/>
                    </a:solidFill>
                    <a:latin typeface="Calibri" panose="020F0502020204030204" pitchFamily="34" charset="0"/>
                    <a:ea typeface="Times New Roman" panose="02020603050405020304" pitchFamily="18" charset="0"/>
                  </a:rPr>
                  <a:t>:</a:t>
                </a:r>
                <a:r>
                  <a:rPr lang="he-IL" sz="1200" dirty="0">
                    <a:solidFill>
                      <a:srgbClr val="002060"/>
                    </a:solidFill>
                    <a:latin typeface="Calibri" panose="020F0502020204030204" pitchFamily="34" charset="0"/>
                    <a:ea typeface="Times New Roman" panose="02020603050405020304" pitchFamily="18" charset="0"/>
                  </a:rPr>
                  <a:t> סימטרית </a:t>
                </a:r>
                <a14:m>
                  <m:oMath xmlns:m="http://schemas.openxmlformats.org/officeDocument/2006/math">
                    <m:sSub>
                      <m:sSubPr>
                        <m:ctrlP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he-IL" sz="1200" dirty="0">
                    <a:solidFill>
                      <a:srgbClr val="002060"/>
                    </a:solidFill>
                    <a:latin typeface="Calibri" panose="020F0502020204030204" pitchFamily="34" charset="0"/>
                    <a:ea typeface="Times New Roman" panose="02020603050405020304" pitchFamily="18" charset="0"/>
                  </a:rPr>
                  <a:t>בפילאר[5]ארן עם </a:t>
                </a:r>
                <a:r>
                  <a:rPr lang="en-US" sz="1200" dirty="0">
                    <a:solidFill>
                      <a:srgbClr val="002060"/>
                    </a:solidFill>
                    <a:latin typeface="Calibri" panose="020F0502020204030204" pitchFamily="34" charset="0"/>
                    <a:ea typeface="Times New Roman" panose="02020603050405020304" pitchFamily="18" charset="0"/>
                  </a:rPr>
                  <a:t/>
                </a:r>
                <a:br>
                  <a:rPr lang="en-US" sz="1200" dirty="0">
                    <a:solidFill>
                      <a:srgbClr val="002060"/>
                    </a:solidFill>
                    <a:latin typeface="Calibri" panose="020F0502020204030204" pitchFamily="34" charset="0"/>
                    <a:ea typeface="Times New Roman" panose="02020603050405020304" pitchFamily="18" charset="0"/>
                  </a:rPr>
                </a:br>
                <a:r>
                  <a:rPr lang="he-IL" sz="1200" dirty="0">
                    <a:solidFill>
                      <a:srgbClr val="002060"/>
                    </a:solidFill>
                    <a:latin typeface="Calibri" panose="020F0502020204030204" pitchFamily="34" charset="0"/>
                    <a:ea typeface="Times New Roman" panose="02020603050405020304" pitchFamily="18" charset="0"/>
                  </a:rPr>
                  <a:t>קטיון שממוקם במרכז</a:t>
                </a:r>
                <a:endParaRPr lang="en-US" sz="12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A28CFC03-0514-4C4B-A44B-8EC62B501B99}"/>
                  </a:ext>
                </a:extLst>
              </p:cNvPr>
              <p:cNvSpPr>
                <a:spLocks noRot="1" noChangeAspect="1" noMove="1" noResize="1" noEditPoints="1" noAdjustHandles="1" noChangeArrowheads="1" noChangeShapeType="1" noTextEdit="1"/>
              </p:cNvSpPr>
              <p:nvPr/>
            </p:nvSpPr>
            <p:spPr>
              <a:xfrm>
                <a:off x="0" y="3345025"/>
                <a:ext cx="2589747" cy="477631"/>
              </a:xfrm>
              <a:prstGeom prst="rect">
                <a:avLst/>
              </a:prstGeom>
              <a:blipFill>
                <a:blip r:embed="rId7"/>
                <a:stretch>
                  <a:fillRect t="-2564"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D83A181-9BD0-4EFB-8B91-18F1A4AB235A}"/>
                  </a:ext>
                </a:extLst>
              </p:cNvPr>
              <p:cNvSpPr/>
              <p:nvPr/>
            </p:nvSpPr>
            <p:spPr>
              <a:xfrm>
                <a:off x="2629430" y="817269"/>
                <a:ext cx="8813011" cy="6013313"/>
              </a:xfrm>
              <a:prstGeom prst="rect">
                <a:avLst/>
              </a:prstGeom>
            </p:spPr>
            <p:txBody>
              <a:bodyPr wrap="square">
                <a:spAutoFit/>
              </a:bodyPr>
              <a:lstStyle/>
              <a:p>
                <a:pPr algn="r" rtl="1">
                  <a:lnSpc>
                    <a:spcPct val="107000"/>
                  </a:lnSpc>
                  <a:spcAft>
                    <a:spcPts val="0"/>
                  </a:spcAft>
                </a:pPr>
                <a:r>
                  <a:rPr lang="en-US"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0"/>
                  </a:spcAft>
                  <a:buFont typeface="Arial" panose="020B0604020202020204" pitchFamily="34" charset="0"/>
                  <a:buChar char="•"/>
                </a:pPr>
                <a:r>
                  <a:rPr lang="he-IL" sz="2000" dirty="0">
                    <a:solidFill>
                      <a:srgbClr val="002060"/>
                    </a:solidFill>
                    <a:latin typeface="Calibri" panose="020F0502020204030204" pitchFamily="34" charset="0"/>
                  </a:rPr>
                  <a:t>האשלגן ממוקם במרכז הפילארארן</a:t>
                </a:r>
              </a:p>
              <a:p>
                <a:pPr marL="342900" indent="-342900" algn="r" rtl="1">
                  <a:lnSpc>
                    <a:spcPct val="107000"/>
                  </a:lnSpc>
                  <a:spcAft>
                    <a:spcPts val="0"/>
                  </a:spcAft>
                  <a:buFont typeface="Arial" panose="020B0604020202020204" pitchFamily="34" charset="0"/>
                  <a:buChar char="•"/>
                </a:pPr>
                <a:r>
                  <a:rPr lang="he-IL" sz="2000" dirty="0">
                    <a:solidFill>
                      <a:srgbClr val="002060"/>
                    </a:solidFill>
                    <a:latin typeface="Calibri" panose="020F0502020204030204" pitchFamily="34" charset="0"/>
                  </a:rPr>
                  <a:t>השפעתו על כיפוף הטבעות שעל הגשר הינה חלשה ביחס לקטיונים האחרים</a:t>
                </a:r>
              </a:p>
              <a:p>
                <a:pPr marL="342900" indent="-342900" algn="r" rtl="1">
                  <a:lnSpc>
                    <a:spcPct val="107000"/>
                  </a:lnSpc>
                  <a:spcAft>
                    <a:spcPts val="0"/>
                  </a:spcAft>
                  <a:buFont typeface="Arial" panose="020B0604020202020204" pitchFamily="34" charset="0"/>
                  <a:buChar char="•"/>
                </a:pPr>
                <a:r>
                  <a:rPr lang="he-IL" sz="2000" dirty="0">
                    <a:solidFill>
                      <a:srgbClr val="002060"/>
                    </a:solidFill>
                    <a:latin typeface="Calibri" panose="020F0502020204030204" pitchFamily="34" charset="0"/>
                  </a:rPr>
                  <a:t>הטבעות נשארות קרובות למצב מאונך לגשר (זוית דיהאדרלית של </a:t>
                </a:r>
                <a14:m>
                  <m:oMath xmlns:m="http://schemas.openxmlformats.org/officeDocument/2006/math">
                    <m:r>
                      <a:rPr lang="en-US" sz="2000">
                        <a:solidFill>
                          <a:srgbClr val="002060"/>
                        </a:solidFill>
                        <a:latin typeface="Cambria Math" panose="02040503050406030204" pitchFamily="18" charset="0"/>
                      </a:rPr>
                      <m:t>90</m:t>
                    </m:r>
                    <m:r>
                      <a:rPr lang="en-US" sz="2000">
                        <a:solidFill>
                          <a:srgbClr val="002060"/>
                        </a:solidFill>
                        <a:latin typeface="Cambria Math" panose="02040503050406030204" pitchFamily="18" charset="0"/>
                      </a:rPr>
                      <m:t>°</m:t>
                    </m:r>
                  </m:oMath>
                </a14:m>
                <a:r>
                  <a:rPr lang="he-IL" sz="2000" dirty="0">
                    <a:solidFill>
                      <a:srgbClr val="002060"/>
                    </a:solidFill>
                    <a:latin typeface="Calibri" panose="020F0502020204030204" pitchFamily="34" charset="0"/>
                  </a:rPr>
                  <a:t>)  </a:t>
                </a:r>
              </a:p>
              <a:p>
                <a:pPr marL="342900" indent="-342900" algn="r" rtl="1">
                  <a:lnSpc>
                    <a:spcPct val="107000"/>
                  </a:lnSpc>
                  <a:spcAft>
                    <a:spcPts val="0"/>
                  </a:spcAft>
                  <a:buFont typeface="Arial" panose="020B0604020202020204" pitchFamily="34" charset="0"/>
                  <a:buChar char="•"/>
                </a:pPr>
                <a:r>
                  <a:rPr lang="he-IL" sz="2000" dirty="0">
                    <a:solidFill>
                      <a:srgbClr val="002060"/>
                    </a:solidFill>
                    <a:latin typeface="Calibri" panose="020F0502020204030204" pitchFamily="34" charset="0"/>
                  </a:rPr>
                  <a:t>מתקבל מבנה קרוב מאוד לסימטרית </a:t>
                </a:r>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a:solidFill>
                              <a:srgbClr val="002060"/>
                            </a:solidFill>
                            <a:latin typeface="Cambria Math" panose="02040503050406030204" pitchFamily="18" charset="0"/>
                          </a:rPr>
                          <m:t>2</m:t>
                        </m:r>
                      </m:sub>
                    </m:sSub>
                  </m:oMath>
                </a14:m>
                <a:r>
                  <a:rPr lang="he-IL" sz="2000" dirty="0">
                    <a:solidFill>
                      <a:srgbClr val="002060"/>
                    </a:solidFill>
                    <a:latin typeface="Calibri" panose="020F0502020204030204" pitchFamily="34" charset="0"/>
                  </a:rPr>
                  <a:t> עם ערכי </a:t>
                </a:r>
                <a:r>
                  <a:rPr lang="en-US" sz="2000" dirty="0">
                    <a:solidFill>
                      <a:srgbClr val="002060"/>
                    </a:solidFill>
                    <a:latin typeface="Calibri" panose="020F0502020204030204" pitchFamily="34" charset="0"/>
                  </a:rPr>
                  <a:t>CSM</a:t>
                </a:r>
                <a:r>
                  <a:rPr lang="he-IL" sz="2000" dirty="0">
                    <a:solidFill>
                      <a:srgbClr val="002060"/>
                    </a:solidFill>
                    <a:latin typeface="Calibri" panose="020F0502020204030204" pitchFamily="34" charset="0"/>
                  </a:rPr>
                  <a:t> נמוכים. </a:t>
                </a:r>
                <a:r>
                  <a:rPr lang="en-US" sz="2000" dirty="0">
                    <a:solidFill>
                      <a:srgbClr val="002060"/>
                    </a:solidFill>
                    <a:latin typeface="Calibri" panose="020F0502020204030204" pitchFamily="34" charset="0"/>
                  </a:rPr>
                  <a:t/>
                </a:r>
                <a:br>
                  <a:rPr lang="en-US" sz="2000" dirty="0">
                    <a:solidFill>
                      <a:srgbClr val="002060"/>
                    </a:solidFill>
                    <a:latin typeface="Calibri" panose="020F0502020204030204" pitchFamily="34" charset="0"/>
                  </a:rPr>
                </a:br>
                <a:r>
                  <a:rPr lang="he-IL" sz="2000" dirty="0">
                    <a:solidFill>
                      <a:srgbClr val="002060"/>
                    </a:solidFill>
                    <a:latin typeface="Calibri" panose="020F0502020204030204" pitchFamily="34" charset="0"/>
                  </a:rPr>
                  <a:t>איור 7</a:t>
                </a:r>
                <a:r>
                  <a:rPr lang="en-US" sz="2000" dirty="0">
                    <a:solidFill>
                      <a:srgbClr val="002060"/>
                    </a:solidFill>
                    <a:latin typeface="Calibri" panose="020F0502020204030204" pitchFamily="34" charset="0"/>
                  </a:rPr>
                  <a:t> </a:t>
                </a:r>
                <a:r>
                  <a:rPr lang="he-IL" sz="2000" dirty="0">
                    <a:solidFill>
                      <a:srgbClr val="002060"/>
                    </a:solidFill>
                    <a:latin typeface="Calibri" panose="020F0502020204030204" pitchFamily="34" charset="0"/>
                  </a:rPr>
                  <a:t>מדגים קונפורמר אשלגן בעל סימטריה גבוהה מאוד כאשר קטיון ממוקם במרכז</a:t>
                </a:r>
              </a:p>
              <a:p>
                <a:pPr algn="r" rtl="1">
                  <a:lnSpc>
                    <a:spcPct val="107000"/>
                  </a:lnSpc>
                  <a:spcAft>
                    <a:spcPts val="0"/>
                  </a:spcAft>
                </a:pPr>
                <a:endParaRPr lang="he-IL" sz="2000" dirty="0">
                  <a:solidFill>
                    <a:srgbClr val="002060"/>
                  </a:solidFill>
                  <a:latin typeface="Calibri" panose="020F0502020204030204" pitchFamily="34" charset="0"/>
                </a:endParaRPr>
              </a:p>
              <a:p>
                <a:pPr marL="342900" indent="-342900" algn="r" rtl="1">
                  <a:lnSpc>
                    <a:spcPct val="107000"/>
                  </a:lnSpc>
                  <a:buFont typeface="Arial" panose="020B0604020202020204" pitchFamily="34" charset="0"/>
                  <a:buChar char="•"/>
                </a:pPr>
                <a:r>
                  <a:rPr lang="he-IL" sz="2000" dirty="0">
                    <a:solidFill>
                      <a:srgbClr val="002060"/>
                    </a:solidFill>
                    <a:latin typeface="Calibri" panose="020F0502020204030204" pitchFamily="34" charset="0"/>
                  </a:rPr>
                  <a:t>הליתיום בעל מרחק מינימום מאטומי החמצן הנמוך ביותר (גרף 4) </a:t>
                </a:r>
              </a:p>
              <a:p>
                <a:pPr marL="342900" indent="-342900" algn="r" rtl="1">
                  <a:lnSpc>
                    <a:spcPct val="107000"/>
                  </a:lnSpc>
                  <a:buFont typeface="Arial" panose="020B0604020202020204" pitchFamily="34" charset="0"/>
                  <a:buChar char="•"/>
                </a:pPr>
                <a:r>
                  <a:rPr lang="he-IL" sz="2000" dirty="0">
                    <a:solidFill>
                      <a:srgbClr val="002060"/>
                    </a:solidFill>
                    <a:latin typeface="Calibri" panose="020F0502020204030204" pitchFamily="34" charset="0"/>
                  </a:rPr>
                  <a:t>מתקבלים מבנים בעלי ערכי </a:t>
                </a:r>
                <a:r>
                  <a:rPr lang="en-US" sz="2000" dirty="0">
                    <a:solidFill>
                      <a:srgbClr val="002060"/>
                    </a:solidFill>
                    <a:latin typeface="Calibri" panose="020F0502020204030204" pitchFamily="34" charset="0"/>
                  </a:rPr>
                  <a:t>CSM</a:t>
                </a:r>
                <a:r>
                  <a:rPr lang="he-IL" sz="2000" dirty="0">
                    <a:solidFill>
                      <a:srgbClr val="002060"/>
                    </a:solidFill>
                    <a:latin typeface="Calibri" panose="020F0502020204030204" pitchFamily="34" charset="0"/>
                  </a:rPr>
                  <a:t> </a:t>
                </a:r>
              </a:p>
              <a:p>
                <a:pPr marL="800100" lvl="1" indent="-342900" algn="r" rtl="1">
                  <a:lnSpc>
                    <a:spcPct val="107000"/>
                  </a:lnSpc>
                  <a:buFont typeface="Arial" panose="020B0604020202020204" pitchFamily="34" charset="0"/>
                  <a:buChar char="•"/>
                </a:pPr>
                <a:r>
                  <a:rPr lang="he-IL" sz="2000" dirty="0">
                    <a:solidFill>
                      <a:srgbClr val="002060"/>
                    </a:solidFill>
                    <a:latin typeface="Calibri" panose="020F0502020204030204" pitchFamily="34" charset="0"/>
                  </a:rPr>
                  <a:t>נמוכים מאוד המעידים על מבנה כמעט סימטרי </a:t>
                </a:r>
              </a:p>
              <a:p>
                <a:pPr marL="800100" lvl="1" indent="-342900" algn="r" rtl="1">
                  <a:lnSpc>
                    <a:spcPct val="107000"/>
                  </a:lnSpc>
                  <a:buFont typeface="Arial" panose="020B0604020202020204" pitchFamily="34" charset="0"/>
                  <a:buChar char="•"/>
                </a:pPr>
                <a:r>
                  <a:rPr lang="he-IL" sz="2000" dirty="0">
                    <a:solidFill>
                      <a:srgbClr val="002060"/>
                    </a:solidFill>
                    <a:latin typeface="Calibri" panose="020F0502020204030204" pitchFamily="34" charset="0"/>
                  </a:rPr>
                  <a:t>גבוהים מאוד המעידים על מבנה מעוות. </a:t>
                </a:r>
              </a:p>
              <a:p>
                <a:pPr algn="r" rtl="1">
                  <a:lnSpc>
                    <a:spcPct val="107000"/>
                  </a:lnSpc>
                </a:pPr>
                <a:endParaRPr lang="he-IL" sz="2000" dirty="0">
                  <a:solidFill>
                    <a:srgbClr val="002060"/>
                  </a:solidFill>
                  <a:latin typeface="Calibri" panose="020F0502020204030204" pitchFamily="34" charset="0"/>
                </a:endParaRPr>
              </a:p>
              <a:p>
                <a:pPr algn="r" rtl="1">
                  <a:lnSpc>
                    <a:spcPct val="107000"/>
                  </a:lnSpc>
                </a:pPr>
                <a:r>
                  <a:rPr lang="he-IL" sz="2000" dirty="0">
                    <a:solidFill>
                      <a:srgbClr val="002060"/>
                    </a:solidFill>
                    <a:latin typeface="Calibri" panose="020F0502020204030204" pitchFamily="34" charset="0"/>
                  </a:rPr>
                  <a:t>בשתי הדוגמאות (איור 8) כאשר הליתיום קרוב מאוד </a:t>
                </a:r>
                <a14:m>
                  <m:oMath xmlns:m="http://schemas.openxmlformats.org/officeDocument/2006/math">
                    <m:d>
                      <m:dPr>
                        <m:ctrlPr>
                          <a:rPr lang="en-US" sz="2000" i="1">
                            <a:solidFill>
                              <a:srgbClr val="002060"/>
                            </a:solidFill>
                            <a:latin typeface="Cambria Math" panose="02040503050406030204" pitchFamily="18" charset="0"/>
                          </a:rPr>
                        </m:ctrlPr>
                      </m:dPr>
                      <m:e>
                        <m:r>
                          <a:rPr lang="he-IL" sz="2000">
                            <a:solidFill>
                              <a:srgbClr val="002060"/>
                            </a:solidFill>
                            <a:latin typeface="Cambria Math" panose="02040503050406030204" pitchFamily="18" charset="0"/>
                          </a:rPr>
                          <m:t>~</m:t>
                        </m:r>
                        <m:r>
                          <a:rPr lang="en-US" sz="2000">
                            <a:solidFill>
                              <a:srgbClr val="002060"/>
                            </a:solidFill>
                            <a:latin typeface="Cambria Math" panose="02040503050406030204" pitchFamily="18" charset="0"/>
                          </a:rPr>
                          <m:t>2</m:t>
                        </m:r>
                        <m:r>
                          <a:rPr lang="en-US" sz="2000">
                            <a:solidFill>
                              <a:srgbClr val="002060"/>
                            </a:solidFill>
                            <a:latin typeface="Cambria Math" panose="02040503050406030204" pitchFamily="18" charset="0"/>
                          </a:rPr>
                          <m:t>Å</m:t>
                        </m:r>
                      </m:e>
                    </m:d>
                  </m:oMath>
                </a14:m>
                <a:r>
                  <a:rPr lang="en-US" sz="2000" dirty="0">
                    <a:solidFill>
                      <a:srgbClr val="002060"/>
                    </a:solidFill>
                    <a:latin typeface="Calibri" panose="020F0502020204030204" pitchFamily="34" charset="0"/>
                  </a:rPr>
                  <a:t> </a:t>
                </a:r>
                <a:r>
                  <a:rPr lang="he-IL" sz="2000" dirty="0">
                    <a:solidFill>
                      <a:srgbClr val="002060"/>
                    </a:solidFill>
                    <a:latin typeface="Calibri" panose="020F0502020204030204" pitchFamily="34" charset="0"/>
                  </a:rPr>
                  <a:t> לשני </a:t>
                </a:r>
                <a:r>
                  <a:rPr lang="en-US" sz="2000" dirty="0">
                    <a:solidFill>
                      <a:srgbClr val="002060"/>
                    </a:solidFill>
                    <a:latin typeface="Calibri" panose="020F0502020204030204" pitchFamily="34" charset="0"/>
                  </a:rPr>
                  <a:t/>
                </a:r>
                <a:br>
                  <a:rPr lang="en-US" sz="2000" dirty="0">
                    <a:solidFill>
                      <a:srgbClr val="002060"/>
                    </a:solidFill>
                    <a:latin typeface="Calibri" panose="020F0502020204030204" pitchFamily="34" charset="0"/>
                  </a:rPr>
                </a:br>
                <a:r>
                  <a:rPr lang="he-IL" sz="2000" dirty="0">
                    <a:solidFill>
                      <a:srgbClr val="002060"/>
                    </a:solidFill>
                    <a:latin typeface="Calibri" panose="020F0502020204030204" pitchFamily="34" charset="0"/>
                  </a:rPr>
                  <a:t>אטומי חמצן ושתי טבעות מכופפות פנימה אל מרכז הפילארארן מתקבל </a:t>
                </a:r>
                <a:r>
                  <a:rPr lang="en-US" sz="2000" dirty="0">
                    <a:solidFill>
                      <a:srgbClr val="002060"/>
                    </a:solidFill>
                    <a:latin typeface="Calibri" panose="020F0502020204030204" pitchFamily="34" charset="0"/>
                  </a:rPr>
                  <a:t/>
                </a:r>
                <a:br>
                  <a:rPr lang="en-US" sz="2000" dirty="0">
                    <a:solidFill>
                      <a:srgbClr val="002060"/>
                    </a:solidFill>
                    <a:latin typeface="Calibri" panose="020F0502020204030204" pitchFamily="34" charset="0"/>
                  </a:rPr>
                </a:br>
                <a:r>
                  <a:rPr lang="he-IL" sz="2000" dirty="0">
                    <a:solidFill>
                      <a:srgbClr val="002060"/>
                    </a:solidFill>
                    <a:latin typeface="Calibri" panose="020F0502020204030204" pitchFamily="34" charset="0"/>
                  </a:rPr>
                  <a:t>מבנה סימטרי עם </a:t>
                </a:r>
                <a:r>
                  <a:rPr lang="en-US" sz="2000" dirty="0">
                    <a:solidFill>
                      <a:srgbClr val="002060"/>
                    </a:solidFill>
                    <a:latin typeface="Calibri" panose="020F0502020204030204" pitchFamily="34" charset="0"/>
                  </a:rPr>
                  <a:t>CSM</a:t>
                </a:r>
                <a:r>
                  <a:rPr lang="he-IL" sz="2000" dirty="0">
                    <a:solidFill>
                      <a:srgbClr val="002060"/>
                    </a:solidFill>
                    <a:latin typeface="Calibri" panose="020F0502020204030204" pitchFamily="34" charset="0"/>
                  </a:rPr>
                  <a:t> קרוב לאפס ואילו כאשר הליתיום ממוקם </a:t>
                </a:r>
                <a:r>
                  <a:rPr lang="en-US" sz="2000" dirty="0">
                    <a:solidFill>
                      <a:srgbClr val="002060"/>
                    </a:solidFill>
                    <a:latin typeface="Calibri" panose="020F0502020204030204" pitchFamily="34" charset="0"/>
                  </a:rPr>
                  <a:t/>
                </a:r>
                <a:br>
                  <a:rPr lang="en-US" sz="2000" dirty="0">
                    <a:solidFill>
                      <a:srgbClr val="002060"/>
                    </a:solidFill>
                    <a:latin typeface="Calibri" panose="020F0502020204030204" pitchFamily="34" charset="0"/>
                  </a:rPr>
                </a:br>
                <a:r>
                  <a:rPr lang="he-IL" sz="2000" dirty="0">
                    <a:solidFill>
                      <a:srgbClr val="002060"/>
                    </a:solidFill>
                    <a:latin typeface="Calibri" panose="020F0502020204030204" pitchFamily="34" charset="0"/>
                  </a:rPr>
                  <a:t>בקרבת 3 אטומי חמצן ושלוש טבעות מכופפות למרכז מתקבל מבנה </a:t>
                </a:r>
                <a:r>
                  <a:rPr lang="en-US" sz="2000" dirty="0">
                    <a:solidFill>
                      <a:srgbClr val="002060"/>
                    </a:solidFill>
                    <a:latin typeface="Calibri" panose="020F0502020204030204" pitchFamily="34" charset="0"/>
                  </a:rPr>
                  <a:t/>
                </a:r>
                <a:br>
                  <a:rPr lang="en-US" sz="2000" dirty="0">
                    <a:solidFill>
                      <a:srgbClr val="002060"/>
                    </a:solidFill>
                    <a:latin typeface="Calibri" panose="020F0502020204030204" pitchFamily="34" charset="0"/>
                  </a:rPr>
                </a:br>
                <a:r>
                  <a:rPr lang="he-IL" sz="2000" dirty="0">
                    <a:solidFill>
                      <a:srgbClr val="002060"/>
                    </a:solidFill>
                    <a:latin typeface="Calibri" panose="020F0502020204030204" pitchFamily="34" charset="0"/>
                  </a:rPr>
                  <a:t>מעוות שרחוק מסימטריה </a:t>
                </a:r>
                <a:r>
                  <a:rPr lang="en-US" sz="2000" dirty="0">
                    <a:solidFill>
                      <a:srgbClr val="002060"/>
                    </a:solidFill>
                    <a:latin typeface="Calibri" panose="020F0502020204030204" pitchFamily="34" charset="0"/>
                  </a:rPr>
                  <a:t>(CSM&gt;4)</a:t>
                </a:r>
              </a:p>
              <a:p>
                <a:pPr algn="r" rtl="1">
                  <a:lnSpc>
                    <a:spcPct val="107000"/>
                  </a:lnSpc>
                  <a:spcAft>
                    <a:spcPts val="0"/>
                  </a:spcAft>
                </a:pPr>
                <a:r>
                  <a:rPr lang="he-IL" sz="2000" dirty="0">
                    <a:solidFill>
                      <a:srgbClr val="002060"/>
                    </a:solidFill>
                    <a:latin typeface="Calibri" panose="020F0502020204030204" pitchFamily="34" charset="0"/>
                  </a:rPr>
                  <a:t> </a:t>
                </a:r>
                <a:endParaRPr lang="en-US" sz="2000" dirty="0">
                  <a:solidFill>
                    <a:srgbClr val="002060"/>
                  </a:solidFill>
                  <a:latin typeface="Calibri" panose="020F0502020204030204" pitchFamily="34" charset="0"/>
                </a:endParaRPr>
              </a:p>
            </p:txBody>
          </p:sp>
        </mc:Choice>
        <mc:Fallback xmlns="">
          <p:sp>
            <p:nvSpPr>
              <p:cNvPr id="12" name="Rectangle 11">
                <a:extLst>
                  <a:ext uri="{FF2B5EF4-FFF2-40B4-BE49-F238E27FC236}">
                    <a16:creationId xmlns:a16="http://schemas.microsoft.com/office/drawing/2014/main" id="{DD83A181-9BD0-4EFB-8B91-18F1A4AB235A}"/>
                  </a:ext>
                </a:extLst>
              </p:cNvPr>
              <p:cNvSpPr>
                <a:spLocks noRot="1" noChangeAspect="1" noMove="1" noResize="1" noEditPoints="1" noAdjustHandles="1" noChangeArrowheads="1" noChangeShapeType="1" noTextEdit="1"/>
              </p:cNvSpPr>
              <p:nvPr/>
            </p:nvSpPr>
            <p:spPr>
              <a:xfrm>
                <a:off x="2629430" y="817269"/>
                <a:ext cx="8813011" cy="6013313"/>
              </a:xfrm>
              <a:prstGeom prst="rect">
                <a:avLst/>
              </a:prstGeom>
              <a:blipFill>
                <a:blip r:embed="rId8"/>
                <a:stretch>
                  <a:fillRect r="-761" b="-709"/>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17728BE9-6211-42B8-91F7-79D84858A43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04274" y="4206935"/>
            <a:ext cx="4108450" cy="2061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A760232-BB96-4FC8-BCE3-25667E0CFBCA}"/>
                  </a:ext>
                </a:extLst>
              </p:cNvPr>
              <p:cNvSpPr/>
              <p:nvPr/>
            </p:nvSpPr>
            <p:spPr>
              <a:xfrm>
                <a:off x="598059" y="6390383"/>
                <a:ext cx="3903306" cy="477631"/>
              </a:xfrm>
              <a:prstGeom prst="rect">
                <a:avLst/>
              </a:prstGeom>
              <a:solidFill>
                <a:schemeClr val="bg1"/>
              </a:solidFill>
            </p:spPr>
            <p:txBody>
              <a:bodyPr wrap="square">
                <a:spAutoFit/>
              </a:bodyPr>
              <a:lstStyle/>
              <a:p>
                <a:pPr algn="ctr" rtl="1">
                  <a:lnSpc>
                    <a:spcPct val="107000"/>
                  </a:lnSpc>
                  <a:spcAft>
                    <a:spcPts val="0"/>
                  </a:spcAft>
                </a:pPr>
                <a:r>
                  <a:rPr lang="he-IL" sz="1200" b="1" dirty="0">
                    <a:solidFill>
                      <a:srgbClr val="002060"/>
                    </a:solidFill>
                    <a:latin typeface="Calibri" panose="020F0502020204030204" pitchFamily="34" charset="0"/>
                    <a:ea typeface="Times New Roman" panose="02020603050405020304" pitchFamily="18" charset="0"/>
                  </a:rPr>
                  <a:t>איור 8:</a:t>
                </a:r>
                <a:r>
                  <a:rPr lang="he-IL" sz="1200" dirty="0">
                    <a:solidFill>
                      <a:srgbClr val="002060"/>
                    </a:solidFill>
                    <a:latin typeface="Calibri" panose="020F0502020204030204" pitchFamily="34" charset="0"/>
                    <a:ea typeface="Times New Roman" panose="02020603050405020304" pitchFamily="18" charset="0"/>
                  </a:rPr>
                  <a:t> סימטרית </a:t>
                </a:r>
                <a14:m>
                  <m:oMath xmlns:m="http://schemas.openxmlformats.org/officeDocument/2006/math">
                    <m:sSub>
                      <m:sSubPr>
                        <m:ctrlP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12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he-IL" sz="1200" dirty="0">
                    <a:solidFill>
                      <a:srgbClr val="002060"/>
                    </a:solidFill>
                    <a:latin typeface="Calibri" panose="020F0502020204030204" pitchFamily="34" charset="0"/>
                    <a:ea typeface="Times New Roman" panose="02020603050405020304" pitchFamily="18" charset="0"/>
                  </a:rPr>
                  <a:t>בפילאר[5]ארן עם קטיון ליתיום שבקרבה </a:t>
                </a:r>
                <a:r>
                  <a:rPr lang="en-US" sz="1200" dirty="0">
                    <a:solidFill>
                      <a:srgbClr val="002060"/>
                    </a:solidFill>
                    <a:latin typeface="Calibri" panose="020F0502020204030204" pitchFamily="34" charset="0"/>
                    <a:ea typeface="Times New Roman" panose="02020603050405020304" pitchFamily="18" charset="0"/>
                  </a:rPr>
                  <a:t/>
                </a:r>
                <a:br>
                  <a:rPr lang="en-US" sz="1200" dirty="0">
                    <a:solidFill>
                      <a:srgbClr val="002060"/>
                    </a:solidFill>
                    <a:latin typeface="Calibri" panose="020F0502020204030204" pitchFamily="34" charset="0"/>
                    <a:ea typeface="Times New Roman" panose="02020603050405020304" pitchFamily="18" charset="0"/>
                  </a:rPr>
                </a:br>
                <a:r>
                  <a:rPr lang="he-IL" sz="1200" dirty="0">
                    <a:solidFill>
                      <a:srgbClr val="002060"/>
                    </a:solidFill>
                    <a:latin typeface="Calibri" panose="020F0502020204030204" pitchFamily="34" charset="0"/>
                    <a:ea typeface="Times New Roman" panose="02020603050405020304" pitchFamily="18" charset="0"/>
                  </a:rPr>
                  <a:t>של שנים ושלושה אטומי חמצן</a:t>
                </a:r>
                <a:endParaRPr lang="en-US" sz="12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4" name="Rectangle 13">
                <a:extLst>
                  <a:ext uri="{FF2B5EF4-FFF2-40B4-BE49-F238E27FC236}">
                    <a16:creationId xmlns:a16="http://schemas.microsoft.com/office/drawing/2014/main" id="{9A760232-BB96-4FC8-BCE3-25667E0CFBCA}"/>
                  </a:ext>
                </a:extLst>
              </p:cNvPr>
              <p:cNvSpPr>
                <a:spLocks noRot="1" noChangeAspect="1" noMove="1" noResize="1" noEditPoints="1" noAdjustHandles="1" noChangeArrowheads="1" noChangeShapeType="1" noTextEdit="1"/>
              </p:cNvSpPr>
              <p:nvPr/>
            </p:nvSpPr>
            <p:spPr>
              <a:xfrm>
                <a:off x="598059" y="6390383"/>
                <a:ext cx="3903306" cy="477631"/>
              </a:xfrm>
              <a:prstGeom prst="rect">
                <a:avLst/>
              </a:prstGeom>
              <a:blipFill>
                <a:blip r:embed="rId10"/>
                <a:stretch>
                  <a:fillRect t="-1266" b="-6329"/>
                </a:stretch>
              </a:blipFill>
            </p:spPr>
            <p:txBody>
              <a:bodyPr/>
              <a:lstStyle/>
              <a:p>
                <a:r>
                  <a:rPr lang="en-US">
                    <a:noFill/>
                  </a:rPr>
                  <a:t> </a:t>
                </a:r>
              </a:p>
            </p:txBody>
          </p:sp>
        </mc:Fallback>
      </mc:AlternateContent>
    </p:spTree>
    <p:extLst>
      <p:ext uri="{BB962C8B-B14F-4D97-AF65-F5344CB8AC3E}">
        <p14:creationId xmlns:p14="http://schemas.microsoft.com/office/powerpoint/2010/main" val="401294550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4"/>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dirty="0"/>
              <a:t>רונן תורן</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21</a:t>
            </a:fld>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55659"/>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מסקנות</a:t>
            </a:r>
            <a:endParaRPr lang="en-US" sz="2000" dirty="0">
              <a:solidFill>
                <a:srgbClr val="002060"/>
              </a:solidFill>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D83A181-9BD0-4EFB-8B91-18F1A4AB235A}"/>
                  </a:ext>
                </a:extLst>
              </p:cNvPr>
              <p:cNvSpPr/>
              <p:nvPr/>
            </p:nvSpPr>
            <p:spPr>
              <a:xfrm>
                <a:off x="1791478" y="1118337"/>
                <a:ext cx="9650963" cy="3361626"/>
              </a:xfrm>
              <a:prstGeom prst="rect">
                <a:avLst/>
              </a:prstGeom>
            </p:spPr>
            <p:txBody>
              <a:bodyPr wrap="square">
                <a:spAutoFit/>
              </a:bodyPr>
              <a:lstStyle/>
              <a:p>
                <a:pPr marL="285750" indent="-285750" algn="r" rtl="1">
                  <a:lnSpc>
                    <a:spcPct val="107000"/>
                  </a:lnSpc>
                  <a:spcAft>
                    <a:spcPts val="0"/>
                  </a:spcAft>
                  <a:buFont typeface="Arial" panose="020B0604020202020204" pitchFamily="34" charset="0"/>
                  <a:buChar char="•"/>
                </a:pPr>
                <a:r>
                  <a:rPr lang="he-IL" sz="2000" dirty="0">
                    <a:solidFill>
                      <a:srgbClr val="002060"/>
                    </a:solidFill>
                    <a:latin typeface="Calibri" panose="020F0502020204030204" pitchFamily="34" charset="0"/>
                  </a:rPr>
                  <a:t>נוכחות קטיון של מתכת אלקאלית משפר את יציבות מולקולת הפילאר[5]ארן </a:t>
                </a:r>
              </a:p>
              <a:p>
                <a:pPr marL="285750" indent="-285750" algn="r" rtl="1">
                  <a:lnSpc>
                    <a:spcPct val="107000"/>
                  </a:lnSpc>
                  <a:buFont typeface="Arial" panose="020B0604020202020204" pitchFamily="34" charset="0"/>
                  <a:buChar char="•"/>
                </a:pPr>
                <a:r>
                  <a:rPr lang="he-IL" sz="2000" dirty="0">
                    <a:solidFill>
                      <a:srgbClr val="002060"/>
                    </a:solidFill>
                    <a:latin typeface="Calibri" panose="020F0502020204030204" pitchFamily="34" charset="0"/>
                  </a:rPr>
                  <a:t>הקשר שנוצר בין הקטיון לאטומי החמצן משפיע על זוית הטבעות וזוית הגשר</a:t>
                </a:r>
              </a:p>
              <a:p>
                <a:pPr marL="285750" indent="-285750" algn="r" rtl="1">
                  <a:lnSpc>
                    <a:spcPct val="107000"/>
                  </a:lnSpc>
                  <a:spcAft>
                    <a:spcPts val="0"/>
                  </a:spcAft>
                  <a:buFont typeface="Arial" panose="020B0604020202020204" pitchFamily="34" charset="0"/>
                  <a:buChar char="•"/>
                </a:pPr>
                <a:r>
                  <a:rPr lang="he-IL" sz="2000" dirty="0">
                    <a:solidFill>
                      <a:srgbClr val="002060"/>
                    </a:solidFill>
                    <a:latin typeface="Calibri" panose="020F0502020204030204" pitchFamily="34" charset="0"/>
                  </a:rPr>
                  <a:t>סימטריית </a:t>
                </a:r>
                <a14:m>
                  <m:oMath xmlns:m="http://schemas.openxmlformats.org/officeDocument/2006/math">
                    <m:sSub>
                      <m:sSubPr>
                        <m:ctrlPr>
                          <a:rPr lang="en-US" sz="2000" i="1" smtClean="0">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b="0" i="0" smtClean="0">
                            <a:solidFill>
                              <a:srgbClr val="002060"/>
                            </a:solidFill>
                            <a:latin typeface="Cambria Math" panose="02040503050406030204" pitchFamily="18" charset="0"/>
                          </a:rPr>
                          <m:t>5</m:t>
                        </m:r>
                      </m:sub>
                    </m:sSub>
                  </m:oMath>
                </a14:m>
                <a:r>
                  <a:rPr lang="he-IL" sz="2000" dirty="0">
                    <a:solidFill>
                      <a:srgbClr val="002060"/>
                    </a:solidFill>
                    <a:latin typeface="Calibri" panose="020F0502020204030204" pitchFamily="34" charset="0"/>
                  </a:rPr>
                  <a:t> מושפעת בעיקר מהזוית הדיהאדרלית בין מישור הטבעות למישור הגשר</a:t>
                </a:r>
              </a:p>
              <a:p>
                <a:pPr marL="285750" indent="-285750" algn="r" rtl="1">
                  <a:lnSpc>
                    <a:spcPct val="107000"/>
                  </a:lnSpc>
                  <a:spcAft>
                    <a:spcPts val="0"/>
                  </a:spcAft>
                  <a:buFont typeface="Arial" panose="020B0604020202020204" pitchFamily="34" charset="0"/>
                  <a:buChar char="•"/>
                </a:pPr>
                <a:r>
                  <a:rPr lang="he-IL" sz="2000" dirty="0">
                    <a:solidFill>
                      <a:srgbClr val="002060"/>
                    </a:solidFill>
                    <a:latin typeface="Calibri" panose="020F0502020204030204" pitchFamily="34" charset="0"/>
                  </a:rPr>
                  <a:t>סימטריית </a:t>
                </a:r>
                <a14:m>
                  <m:oMath xmlns:m="http://schemas.openxmlformats.org/officeDocument/2006/math">
                    <m:sSub>
                      <m:sSubPr>
                        <m:ctrlPr>
                          <a:rPr lang="en-US" sz="2000" i="1" smtClean="0">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𝐶</m:t>
                        </m:r>
                      </m:e>
                      <m:sub>
                        <m:r>
                          <a:rPr lang="en-US" sz="2000">
                            <a:solidFill>
                              <a:srgbClr val="002060"/>
                            </a:solidFill>
                            <a:latin typeface="Cambria Math" panose="02040503050406030204" pitchFamily="18" charset="0"/>
                          </a:rPr>
                          <m:t>2</m:t>
                        </m:r>
                      </m:sub>
                    </m:sSub>
                  </m:oMath>
                </a14:m>
                <a:r>
                  <a:rPr lang="he-IL" sz="2000" dirty="0">
                    <a:solidFill>
                      <a:srgbClr val="002060"/>
                    </a:solidFill>
                    <a:latin typeface="Calibri" panose="020F0502020204030204" pitchFamily="34" charset="0"/>
                  </a:rPr>
                  <a:t> מושפעת בעיקר מהשינוי בזויות הגשר ומספר אטומי החמצן שיצרו קשרים עם הקטיון</a:t>
                </a:r>
              </a:p>
              <a:p>
                <a:pPr marL="285750" indent="-285750" algn="r" rtl="1">
                  <a:lnSpc>
                    <a:spcPct val="107000"/>
                  </a:lnSpc>
                  <a:spcAft>
                    <a:spcPts val="0"/>
                  </a:spcAft>
                  <a:buFont typeface="Arial" panose="020B0604020202020204" pitchFamily="34" charset="0"/>
                  <a:buChar char="•"/>
                </a:pPr>
                <a:r>
                  <a:rPr lang="he-IL" sz="2000" dirty="0">
                    <a:solidFill>
                      <a:srgbClr val="002060"/>
                    </a:solidFill>
                    <a:latin typeface="Calibri" panose="020F0502020204030204" pitchFamily="34" charset="0"/>
                  </a:rPr>
                  <a:t>פילארארן הינה מולקולה גמישה מאוד עם מאות קונפורמרים ומעט מבנים המקיימים קרבה לסימטריה מלאה </a:t>
                </a:r>
              </a:p>
              <a:p>
                <a:pPr marL="285750" indent="-285750" algn="r" rtl="1">
                  <a:lnSpc>
                    <a:spcPct val="107000"/>
                  </a:lnSpc>
                  <a:buFont typeface="Arial" panose="020B0604020202020204" pitchFamily="34" charset="0"/>
                  <a:buChar char="•"/>
                </a:pPr>
                <a:r>
                  <a:rPr lang="he-IL" sz="2000" dirty="0">
                    <a:solidFill>
                      <a:srgbClr val="002060"/>
                    </a:solidFill>
                    <a:latin typeface="Calibri" panose="020F0502020204030204" pitchFamily="34" charset="0"/>
                  </a:rPr>
                  <a:t>תוצאות העבודה תאמו עבודה בכימיה ניסויית שבוצעה ע"י שורפיק ועמיתיו, בה הותמרו 15 מבנים שונים של פילאר[5]ארן ונכלאו בו מתכות אלקליות </a:t>
                </a:r>
              </a:p>
              <a:p>
                <a:pPr algn="r" rtl="1">
                  <a:lnSpc>
                    <a:spcPct val="107000"/>
                  </a:lnSpc>
                  <a:spcAft>
                    <a:spcPts val="0"/>
                  </a:spcAft>
                </a:pPr>
                <a:endParaRPr lang="he-IL" sz="2000" dirty="0">
                  <a:solidFill>
                    <a:srgbClr val="002060"/>
                  </a:solidFill>
                  <a:latin typeface="Calibri" panose="020F0502020204030204" pitchFamily="34" charset="0"/>
                </a:endParaRPr>
              </a:p>
            </p:txBody>
          </p:sp>
        </mc:Choice>
        <mc:Fallback xmlns="">
          <p:sp>
            <p:nvSpPr>
              <p:cNvPr id="12" name="Rectangle 11">
                <a:extLst>
                  <a:ext uri="{FF2B5EF4-FFF2-40B4-BE49-F238E27FC236}">
                    <a16:creationId xmlns:a16="http://schemas.microsoft.com/office/drawing/2014/main" id="{DD83A181-9BD0-4EFB-8B91-18F1A4AB235A}"/>
                  </a:ext>
                </a:extLst>
              </p:cNvPr>
              <p:cNvSpPr>
                <a:spLocks noRot="1" noChangeAspect="1" noMove="1" noResize="1" noEditPoints="1" noAdjustHandles="1" noChangeArrowheads="1" noChangeShapeType="1" noTextEdit="1"/>
              </p:cNvSpPr>
              <p:nvPr/>
            </p:nvSpPr>
            <p:spPr>
              <a:xfrm>
                <a:off x="1791478" y="1118337"/>
                <a:ext cx="9650963" cy="3361626"/>
              </a:xfrm>
              <a:prstGeom prst="rect">
                <a:avLst/>
              </a:prstGeom>
              <a:blipFill>
                <a:blip r:embed="rId5"/>
                <a:stretch>
                  <a:fillRect t="-906" r="-63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F2195551-1394-4CDC-AEAA-E5D0D03DCE81}"/>
              </a:ext>
            </a:extLst>
          </p:cNvPr>
          <p:cNvSpPr/>
          <p:nvPr/>
        </p:nvSpPr>
        <p:spPr>
          <a:xfrm>
            <a:off x="248815" y="5931021"/>
            <a:ext cx="11346025" cy="742639"/>
          </a:xfrm>
          <a:prstGeom prst="rect">
            <a:avLst/>
          </a:prstGeom>
          <a:solidFill>
            <a:schemeClr val="bg1"/>
          </a:solidFill>
        </p:spPr>
        <p:txBody>
          <a:bodyPr wrap="square">
            <a:spAutoFit/>
          </a:bodyPr>
          <a:lstStyle/>
          <a:p>
            <a:pPr lvl="0">
              <a:lnSpc>
                <a:spcPct val="107000"/>
              </a:lnSpc>
            </a:pP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Pillar[5]arenes with Morpholide and Pyrrolidide Substituents: Synthesis and Complex Formation with Alkali Metal Ions</a:t>
            </a:r>
            <a:r>
              <a:rPr lang="en-US" sz="10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Dmitry N. Shurpik,</a:t>
            </a: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r>
              <a:rPr lang="en-US" sz="10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Luidmila S. Yakimova,</a:t>
            </a: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r>
              <a:rPr lang="en-US" sz="10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Leysan I. Makhmutova, Aigul R. Makhmutova,</a:t>
            </a: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r>
              <a:rPr lang="en-US" sz="10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Ildar Kh. Rizvanov,</a:t>
            </a: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r>
              <a:rPr lang="en-US" sz="10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Vitaly V. Plemenkov and Ivan I. Stoikov. MACROHETEROCYCLES 7, 351-357 (2014)</a:t>
            </a:r>
            <a:endParaRPr lang="en-US" sz="1000" dirty="0">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0"/>
              </a:spcAft>
            </a:pP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Pillar[5]arenes Bearing Amide and Carboxylic Groups as Synthetic Receptors for Alkali Metal Ions</a:t>
            </a:r>
            <a:b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b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Luidmila S. Yakimova, Dmitry N. Shurpik, Aigul R. Makhmutova and Ivan I. Stoikov. Macroheterocycles 10, 226-232 (2017)</a:t>
            </a:r>
            <a:endParaRPr lang="en-US" sz="1000" dirty="0">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77224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4"/>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dirty="0"/>
              <a:t>רונן תורן</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22</a:t>
            </a:fld>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55659"/>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יתרונות וחסרונות של המחקר בכימיה חישובית</a:t>
            </a:r>
            <a:endParaRPr lang="en-US" sz="2000" dirty="0">
              <a:solidFill>
                <a:srgbClr val="002060"/>
              </a:solidFill>
            </a:endParaRPr>
          </a:p>
        </p:txBody>
      </p:sp>
      <p:sp>
        <p:nvSpPr>
          <p:cNvPr id="12" name="Rectangle 11">
            <a:extLst>
              <a:ext uri="{FF2B5EF4-FFF2-40B4-BE49-F238E27FC236}">
                <a16:creationId xmlns:a16="http://schemas.microsoft.com/office/drawing/2014/main" id="{DD83A181-9BD0-4EFB-8B91-18F1A4AB235A}"/>
              </a:ext>
            </a:extLst>
          </p:cNvPr>
          <p:cNvSpPr/>
          <p:nvPr/>
        </p:nvSpPr>
        <p:spPr>
          <a:xfrm>
            <a:off x="1119673" y="1320861"/>
            <a:ext cx="10322768" cy="2702984"/>
          </a:xfrm>
          <a:prstGeom prst="rect">
            <a:avLst/>
          </a:prstGeom>
        </p:spPr>
        <p:txBody>
          <a:bodyPr wrap="square">
            <a:spAutoFit/>
          </a:bodyPr>
          <a:lstStyle/>
          <a:p>
            <a:pPr marL="342900" indent="-342900" algn="r" rtl="1">
              <a:lnSpc>
                <a:spcPct val="107000"/>
              </a:lnSpc>
              <a:spcAft>
                <a:spcPts val="0"/>
              </a:spcAft>
              <a:buFont typeface="Calibri" panose="020F0502020204030204" pitchFamily="34" charset="0"/>
              <a:buChar char="+"/>
            </a:pPr>
            <a:r>
              <a:rPr lang="he-IL" sz="2000" dirty="0">
                <a:solidFill>
                  <a:srgbClr val="002060"/>
                </a:solidFill>
                <a:latin typeface="Calibri" panose="020F0502020204030204" pitchFamily="34" charset="0"/>
              </a:rPr>
              <a:t>במהירות רבה ובקלות יחסית מתקבלת תמונה והבנה על מידת ההשפעה של קטיון על מבנה המולקולה והאנרגיה</a:t>
            </a:r>
          </a:p>
          <a:p>
            <a:pPr marL="342900" indent="-342900" algn="r" rtl="1">
              <a:lnSpc>
                <a:spcPct val="107000"/>
              </a:lnSpc>
              <a:spcAft>
                <a:spcPts val="0"/>
              </a:spcAft>
              <a:buFont typeface="Calibri" panose="020F0502020204030204" pitchFamily="34" charset="0"/>
              <a:buChar char="+"/>
            </a:pPr>
            <a:r>
              <a:rPr lang="he-IL" sz="2000" dirty="0">
                <a:solidFill>
                  <a:srgbClr val="002060"/>
                </a:solidFill>
                <a:latin typeface="Calibri" panose="020F0502020204030204" pitchFamily="34" charset="0"/>
              </a:rPr>
              <a:t>ניתן לבחון מאות של מבנים ולהשקיע את המשאבים בניתוח והבנת התוצאות</a:t>
            </a:r>
          </a:p>
          <a:p>
            <a:pPr marL="285750" indent="-285750" algn="r" rtl="1">
              <a:lnSpc>
                <a:spcPct val="107000"/>
              </a:lnSpc>
              <a:spcAft>
                <a:spcPts val="0"/>
              </a:spcAft>
              <a:buFont typeface="Arial" panose="020B0604020202020204" pitchFamily="34" charset="0"/>
              <a:buChar char="•"/>
            </a:pPr>
            <a:endParaRPr lang="he-IL" sz="2000" dirty="0">
              <a:solidFill>
                <a:srgbClr val="002060"/>
              </a:solidFill>
              <a:latin typeface="Calibri" panose="020F0502020204030204" pitchFamily="34" charset="0"/>
            </a:endParaRPr>
          </a:p>
          <a:p>
            <a:pPr marL="342900" indent="-342900" algn="r" rtl="1">
              <a:lnSpc>
                <a:spcPct val="107000"/>
              </a:lnSpc>
              <a:spcAft>
                <a:spcPts val="0"/>
              </a:spcAft>
              <a:buFont typeface="Calibri" panose="020F0502020204030204" pitchFamily="34" charset="0"/>
              <a:buChar char="∆"/>
            </a:pPr>
            <a:r>
              <a:rPr lang="he-IL" sz="2000" dirty="0">
                <a:solidFill>
                  <a:srgbClr val="002060"/>
                </a:solidFill>
                <a:latin typeface="Calibri" panose="020F0502020204030204" pitchFamily="34" charset="0"/>
              </a:rPr>
              <a:t>דיוק התובנות דרש בחינה ויזואלית של המולקולות והסקת מסקנות על כלל המידע שנאסף וישנו תמיד חשש לאובדן תובנות נוספות ומדוייקות יותר</a:t>
            </a:r>
            <a:r>
              <a:rPr lang="en-US" sz="2000" dirty="0">
                <a:solidFill>
                  <a:srgbClr val="002060"/>
                </a:solidFill>
                <a:latin typeface="Calibri" panose="020F0502020204030204" pitchFamily="34" charset="0"/>
              </a:rPr>
              <a:t> </a:t>
            </a:r>
            <a:r>
              <a:rPr lang="he-IL" sz="2000" dirty="0">
                <a:solidFill>
                  <a:srgbClr val="002060"/>
                </a:solidFill>
                <a:latin typeface="Calibri" panose="020F0502020204030204" pitchFamily="34" charset="0"/>
              </a:rPr>
              <a:t>.</a:t>
            </a:r>
          </a:p>
          <a:p>
            <a:pPr marL="285750" indent="-285750" algn="r" rtl="1">
              <a:lnSpc>
                <a:spcPct val="107000"/>
              </a:lnSpc>
              <a:spcAft>
                <a:spcPts val="0"/>
              </a:spcAft>
              <a:buFont typeface="Arial" panose="020B0604020202020204" pitchFamily="34" charset="0"/>
              <a:buChar char="•"/>
            </a:pPr>
            <a:endParaRPr lang="he-IL" sz="2000" dirty="0">
              <a:solidFill>
                <a:srgbClr val="002060"/>
              </a:solidFill>
              <a:latin typeface="Calibri" panose="020F0502020204030204" pitchFamily="34" charset="0"/>
            </a:endParaRPr>
          </a:p>
          <a:p>
            <a:pPr marL="285750" indent="-285750" algn="r" rtl="1">
              <a:lnSpc>
                <a:spcPct val="107000"/>
              </a:lnSpc>
              <a:spcAft>
                <a:spcPts val="0"/>
              </a:spcAft>
              <a:buFont typeface="Arial" panose="020B0604020202020204" pitchFamily="34" charset="0"/>
              <a:buChar char="•"/>
            </a:pPr>
            <a:endParaRPr lang="he-IL" sz="2000" dirty="0">
              <a:solidFill>
                <a:srgbClr val="002060"/>
              </a:solidFill>
              <a:latin typeface="Calibri" panose="020F0502020204030204" pitchFamily="34" charset="0"/>
            </a:endParaRPr>
          </a:p>
        </p:txBody>
      </p:sp>
      <p:sp>
        <p:nvSpPr>
          <p:cNvPr id="8" name="TextBox 7">
            <a:extLst>
              <a:ext uri="{FF2B5EF4-FFF2-40B4-BE49-F238E27FC236}">
                <a16:creationId xmlns:a16="http://schemas.microsoft.com/office/drawing/2014/main" id="{C746F5B6-9CB4-470E-9201-887E29C72559}"/>
              </a:ext>
            </a:extLst>
          </p:cNvPr>
          <p:cNvSpPr txBox="1"/>
          <p:nvPr/>
        </p:nvSpPr>
        <p:spPr>
          <a:xfrm>
            <a:off x="653143" y="3653366"/>
            <a:ext cx="10789298" cy="2062103"/>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הצעה לעבודת המשך</a:t>
            </a:r>
          </a:p>
          <a:p>
            <a:pPr algn="r" rtl="1"/>
            <a:endParaRPr lang="he-IL" sz="2000" dirty="0">
              <a:solidFill>
                <a:srgbClr val="002060"/>
              </a:solidFill>
              <a:latin typeface="Calibri" panose="020F0502020204030204" pitchFamily="34" charset="0"/>
            </a:endParaRPr>
          </a:p>
          <a:p>
            <a:pPr algn="r" rtl="1"/>
            <a:r>
              <a:rPr lang="he-IL" sz="2000" dirty="0">
                <a:solidFill>
                  <a:srgbClr val="002060"/>
                </a:solidFill>
                <a:latin typeface="Calibri" panose="020F0502020204030204" pitchFamily="34" charset="0"/>
              </a:rPr>
              <a:t>במחקרי המשך, מוצע להרחיב את מבנה הפילארארן על ידי התמרה של אטומים או מולקולות קטנות לאטומי החמצן ובדיקה של התנאים בהם מבנה המולקולה מתייצב, לחליפין ניתן להחליף את המתכות האלקליות במתכות אחרות או במולקולות קטנות אחרות ולבחון אילו מסקנות חדשות לגבי סימטריית המבנה ניתן יהיה להסיק. </a:t>
            </a:r>
            <a:endParaRPr 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1319291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4"/>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dirty="0"/>
              <a:t>רונן תורן</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23</a:t>
            </a:fld>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401216" y="555659"/>
            <a:ext cx="11041225" cy="523220"/>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תודות </a:t>
            </a:r>
            <a:endParaRPr lang="en-US" sz="2000" dirty="0">
              <a:solidFill>
                <a:srgbClr val="002060"/>
              </a:solidFill>
            </a:endParaRPr>
          </a:p>
        </p:txBody>
      </p:sp>
      <p:sp>
        <p:nvSpPr>
          <p:cNvPr id="12" name="Rectangle 11">
            <a:extLst>
              <a:ext uri="{FF2B5EF4-FFF2-40B4-BE49-F238E27FC236}">
                <a16:creationId xmlns:a16="http://schemas.microsoft.com/office/drawing/2014/main" id="{DD83A181-9BD0-4EFB-8B91-18F1A4AB235A}"/>
              </a:ext>
            </a:extLst>
          </p:cNvPr>
          <p:cNvSpPr/>
          <p:nvPr/>
        </p:nvSpPr>
        <p:spPr>
          <a:xfrm>
            <a:off x="1119673" y="1320861"/>
            <a:ext cx="10322768" cy="1715021"/>
          </a:xfrm>
          <a:prstGeom prst="rect">
            <a:avLst/>
          </a:prstGeom>
        </p:spPr>
        <p:txBody>
          <a:bodyPr wrap="square">
            <a:spAutoFit/>
          </a:bodyPr>
          <a:lstStyle/>
          <a:p>
            <a:pPr algn="r" rtl="1">
              <a:lnSpc>
                <a:spcPct val="107000"/>
              </a:lnSpc>
              <a:spcAft>
                <a:spcPts val="0"/>
              </a:spcAft>
            </a:pPr>
            <a:r>
              <a:rPr lang="he-IL" sz="2000" dirty="0">
                <a:solidFill>
                  <a:srgbClr val="002060"/>
                </a:solidFill>
                <a:latin typeface="Calibri" panose="020F0502020204030204" pitchFamily="34" charset="0"/>
              </a:rPr>
              <a:t>פרופ' טובי-ערד ענבל, המנחה של הפרוייקט, על שעות של חשיבה, אתגור בלתי פוסק, הנחייה למצויינות ופתיחת צוהר לעולם העוצמתי של הכימיה החישובית</a:t>
            </a:r>
          </a:p>
          <a:p>
            <a:pPr algn="r" rtl="1">
              <a:lnSpc>
                <a:spcPct val="107000"/>
              </a:lnSpc>
              <a:spcAft>
                <a:spcPts val="0"/>
              </a:spcAft>
            </a:pPr>
            <a:endParaRPr lang="he-IL" sz="2000" dirty="0">
              <a:solidFill>
                <a:srgbClr val="002060"/>
              </a:solidFill>
              <a:latin typeface="Calibri" panose="020F0502020204030204" pitchFamily="34" charset="0"/>
            </a:endParaRPr>
          </a:p>
          <a:p>
            <a:pPr algn="r" rtl="1">
              <a:lnSpc>
                <a:spcPct val="107000"/>
              </a:lnSpc>
              <a:spcAft>
                <a:spcPts val="0"/>
              </a:spcAft>
            </a:pPr>
            <a:r>
              <a:rPr lang="he-IL" sz="2000" dirty="0">
                <a:solidFill>
                  <a:srgbClr val="002060"/>
                </a:solidFill>
                <a:latin typeface="Calibri" panose="020F0502020204030204" pitchFamily="34" charset="0"/>
              </a:rPr>
              <a:t>דר' תמר שנרב, שהקורס דינמיקה מולקולרית הכיר לי הלכה למעשה את עולם הכימיה החישובית והמודליזציה</a:t>
            </a:r>
          </a:p>
        </p:txBody>
      </p:sp>
    </p:spTree>
    <p:extLst>
      <p:ext uri="{BB962C8B-B14F-4D97-AF65-F5344CB8AC3E}">
        <p14:creationId xmlns:p14="http://schemas.microsoft.com/office/powerpoint/2010/main" val="187615832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2"/>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p:txBody>
          <a:bodyPr/>
          <a:lstStyle/>
          <a:p>
            <a:fld id="{08677DA8-1E84-4C3F-B85D-275B004AFE4F}" type="slidenum">
              <a:rPr lang="en-US" smtClean="0"/>
              <a:t>3</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p:txBody>
          <a:bodyPr/>
          <a:lstStyle/>
          <a:p>
            <a:r>
              <a:rPr lang="he-IL" dirty="0"/>
              <a:t>רונן תורן</a:t>
            </a:r>
            <a:endParaRPr lang="en-US" dirty="0"/>
          </a:p>
        </p:txBody>
      </p:sp>
      <p:sp>
        <p:nvSpPr>
          <p:cNvPr id="3" name="TextBox 2">
            <a:extLst>
              <a:ext uri="{FF2B5EF4-FFF2-40B4-BE49-F238E27FC236}">
                <a16:creationId xmlns:a16="http://schemas.microsoft.com/office/drawing/2014/main" id="{05E82B4B-5A9D-49F2-8F4A-0AE41E162A7E}"/>
              </a:ext>
            </a:extLst>
          </p:cNvPr>
          <p:cNvSpPr txBox="1"/>
          <p:nvPr/>
        </p:nvSpPr>
        <p:spPr>
          <a:xfrm>
            <a:off x="-134831" y="527667"/>
            <a:ext cx="11577272" cy="5386090"/>
          </a:xfrm>
          <a:prstGeom prst="rect">
            <a:avLst/>
          </a:prstGeom>
          <a:noFill/>
        </p:spPr>
        <p:txBody>
          <a:bodyPr wrap="none" rtlCol="0">
            <a:spAutoFit/>
          </a:bodyPr>
          <a:lstStyle/>
          <a:p>
            <a:pPr algn="r" rtl="1"/>
            <a:r>
              <a:rPr lang="he-IL" sz="2800" b="1" dirty="0">
                <a:solidFill>
                  <a:srgbClr val="002060"/>
                </a:solidFill>
                <a:effectLst>
                  <a:outerShdw blurRad="38100" dist="38100" dir="2700000" algn="tl">
                    <a:srgbClr val="000000">
                      <a:alpha val="43137"/>
                    </a:srgbClr>
                  </a:outerShdw>
                </a:effectLst>
                <a:cs typeface="Arial" panose="020B0604020202020204" pitchFamily="34" charset="0"/>
              </a:rPr>
              <a:t>מבוא</a:t>
            </a:r>
          </a:p>
          <a:p>
            <a:pPr algn="r" rtl="1"/>
            <a:endParaRPr lang="he-IL" sz="2800" b="1" dirty="0">
              <a:solidFill>
                <a:srgbClr val="002060"/>
              </a:solidFill>
              <a:effectLst>
                <a:outerShdw blurRad="38100" dist="38100" dir="2700000" algn="tl">
                  <a:srgbClr val="000000">
                    <a:alpha val="43137"/>
                  </a:srgbClr>
                </a:outerShdw>
              </a:effectLst>
              <a:cs typeface="Arial" panose="020B0604020202020204" pitchFamily="34" charset="0"/>
            </a:endParaRPr>
          </a:p>
          <a:p>
            <a:pPr algn="r" rtl="1"/>
            <a:r>
              <a:rPr lang="he-IL" sz="2000" dirty="0">
                <a:solidFill>
                  <a:srgbClr val="002060"/>
                </a:solidFill>
              </a:rPr>
              <a:t>בעשור האחרון חלה התפתחות משמעותית בחקר מולקולות מסוג פילארארנים הנחשבות כסופראמולקולות</a:t>
            </a:r>
            <a:r>
              <a:rPr lang="en-US" sz="2000" dirty="0">
                <a:solidFill>
                  <a:srgbClr val="002060"/>
                </a:solidFill>
              </a:rPr>
              <a:t/>
            </a:r>
            <a:br>
              <a:rPr lang="en-US" sz="2000" dirty="0">
                <a:solidFill>
                  <a:srgbClr val="002060"/>
                </a:solidFill>
              </a:rPr>
            </a:br>
            <a:r>
              <a:rPr lang="he-IL" sz="2000" dirty="0">
                <a:solidFill>
                  <a:srgbClr val="002060"/>
                </a:solidFill>
              </a:rPr>
              <a:t>בשל קלות ההרכבה, מבנה פילארי יחודי, מגוון רחב של פונקציות ויכולת לכידה של קטיונים ומולקולות קטנות. </a:t>
            </a:r>
            <a:r>
              <a:rPr lang="en-US" sz="2000" dirty="0">
                <a:solidFill>
                  <a:srgbClr val="002060"/>
                </a:solidFill>
              </a:rPr>
              <a:t/>
            </a:r>
            <a:br>
              <a:rPr lang="en-US" sz="2000" dirty="0">
                <a:solidFill>
                  <a:srgbClr val="002060"/>
                </a:solidFill>
              </a:rPr>
            </a:br>
            <a:r>
              <a:rPr lang="he-IL" sz="2000" dirty="0">
                <a:solidFill>
                  <a:srgbClr val="002060"/>
                </a:solidFill>
              </a:rPr>
              <a:t>כל אלו הפכו אותן לאטרקטיביות למחקר ופיתוח מספר רב של יישומים בתחומי האלקטרוכימיה והביוכימיה תוך </a:t>
            </a:r>
            <a:r>
              <a:rPr lang="en-US" sz="2000" dirty="0">
                <a:solidFill>
                  <a:srgbClr val="002060"/>
                </a:solidFill>
              </a:rPr>
              <a:t/>
            </a:r>
            <a:br>
              <a:rPr lang="en-US" sz="2000" dirty="0">
                <a:solidFill>
                  <a:srgbClr val="002060"/>
                </a:solidFill>
              </a:rPr>
            </a:br>
            <a:r>
              <a:rPr lang="he-IL" sz="2000" dirty="0">
                <a:solidFill>
                  <a:srgbClr val="002060"/>
                </a:solidFill>
              </a:rPr>
              <a:t>קריאה למחקרים בתחומים נוספים.</a:t>
            </a:r>
          </a:p>
          <a:p>
            <a:pPr algn="r" rtl="1"/>
            <a:endParaRPr lang="he-IL" sz="2000" dirty="0">
              <a:solidFill>
                <a:srgbClr val="002060"/>
              </a:solidFill>
            </a:endParaRPr>
          </a:p>
          <a:p>
            <a:pPr algn="r" rtl="1"/>
            <a:r>
              <a:rPr lang="he-IL" sz="2000" dirty="0">
                <a:solidFill>
                  <a:srgbClr val="002060"/>
                </a:solidFill>
              </a:rPr>
              <a:t>מולקולות הפילארארנים חושפות מגוון אין סופי של אפשרויות, החל במספר הטבעות שעל המולקולה, מגוון המתמירים</a:t>
            </a:r>
            <a:r>
              <a:rPr lang="en-US" sz="2000" dirty="0">
                <a:solidFill>
                  <a:srgbClr val="002060"/>
                </a:solidFill>
              </a:rPr>
              <a:t/>
            </a:r>
            <a:br>
              <a:rPr lang="en-US" sz="2000" dirty="0">
                <a:solidFill>
                  <a:srgbClr val="002060"/>
                </a:solidFill>
              </a:rPr>
            </a:br>
            <a:r>
              <a:rPr lang="he-IL" sz="2000" dirty="0">
                <a:solidFill>
                  <a:srgbClr val="002060"/>
                </a:solidFill>
              </a:rPr>
              <a:t>להרחבת המבנה וכלה ביונים או מולקולות הניתנות לכליאה בתוך המולקולה, עם זאת חקר המולקולות הראשוני </a:t>
            </a:r>
            <a:r>
              <a:rPr lang="en-US" sz="2000" dirty="0">
                <a:solidFill>
                  <a:srgbClr val="002060"/>
                </a:solidFill>
              </a:rPr>
              <a:t/>
            </a:r>
            <a:br>
              <a:rPr lang="en-US" sz="2000" dirty="0">
                <a:solidFill>
                  <a:srgbClr val="002060"/>
                </a:solidFill>
              </a:rPr>
            </a:br>
            <a:r>
              <a:rPr lang="he-IL" sz="2000" dirty="0">
                <a:solidFill>
                  <a:srgbClr val="002060"/>
                </a:solidFill>
              </a:rPr>
              <a:t>מתבסס על מבנן הקריסטלוגרפי של המולקולות, מבוצע ב </a:t>
            </a:r>
            <a:r>
              <a:rPr lang="en-US" sz="2000" dirty="0">
                <a:solidFill>
                  <a:srgbClr val="002060"/>
                </a:solidFill>
              </a:rPr>
              <a:t>X-ray</a:t>
            </a:r>
            <a:r>
              <a:rPr lang="he-IL" sz="2000" dirty="0">
                <a:solidFill>
                  <a:srgbClr val="002060"/>
                </a:solidFill>
              </a:rPr>
              <a:t> ודורש משאבים רבים לכיסוי מספר מוגבל </a:t>
            </a:r>
            <a:r>
              <a:rPr lang="en-US" sz="2000" dirty="0">
                <a:solidFill>
                  <a:srgbClr val="002060"/>
                </a:solidFill>
              </a:rPr>
              <a:t/>
            </a:r>
            <a:br>
              <a:rPr lang="en-US" sz="2000" dirty="0">
                <a:solidFill>
                  <a:srgbClr val="002060"/>
                </a:solidFill>
              </a:rPr>
            </a:br>
            <a:r>
              <a:rPr lang="he-IL" sz="2000" dirty="0">
                <a:solidFill>
                  <a:srgbClr val="002060"/>
                </a:solidFill>
              </a:rPr>
              <a:t>של אפשרויות.</a:t>
            </a:r>
            <a:r>
              <a:rPr lang="en-US" sz="2000" dirty="0">
                <a:solidFill>
                  <a:srgbClr val="002060"/>
                </a:solidFill>
              </a:rPr>
              <a:t/>
            </a:r>
            <a:br>
              <a:rPr lang="en-US" sz="2000" dirty="0">
                <a:solidFill>
                  <a:srgbClr val="002060"/>
                </a:solidFill>
              </a:rPr>
            </a:br>
            <a:endParaRPr lang="he-IL" sz="2000" dirty="0">
              <a:solidFill>
                <a:srgbClr val="002060"/>
              </a:solidFill>
            </a:endParaRPr>
          </a:p>
          <a:p>
            <a:pPr algn="r" rtl="1"/>
            <a:r>
              <a:rPr lang="he-IL" sz="2000" dirty="0">
                <a:solidFill>
                  <a:srgbClr val="002060"/>
                </a:solidFill>
              </a:rPr>
              <a:t>הכימיה החישובית ומדע הסימטריה מאפשרים חקירה של המולקולות בפאזה גזית ששם גמישות המולקולה רבה יותר, </a:t>
            </a:r>
            <a:r>
              <a:rPr lang="en-US" sz="2000" dirty="0">
                <a:solidFill>
                  <a:srgbClr val="002060"/>
                </a:solidFill>
              </a:rPr>
              <a:t/>
            </a:r>
            <a:br>
              <a:rPr lang="en-US" sz="2000" dirty="0">
                <a:solidFill>
                  <a:srgbClr val="002060"/>
                </a:solidFill>
              </a:rPr>
            </a:br>
            <a:r>
              <a:rPr lang="he-IL" sz="2000" dirty="0">
                <a:solidFill>
                  <a:srgbClr val="002060"/>
                </a:solidFill>
              </a:rPr>
              <a:t>מרחב הקונפורמציות גדול מאוד ובעזרת ניתוח סטטיסטי ניתן להגיע למסקנות לגבי מבנה המולקולה. </a:t>
            </a:r>
          </a:p>
          <a:p>
            <a:pPr algn="r" rtl="1"/>
            <a:endParaRPr lang="he-IL" sz="2000" dirty="0">
              <a:solidFill>
                <a:srgbClr val="002060"/>
              </a:solidFill>
            </a:endParaRPr>
          </a:p>
          <a:p>
            <a:pPr algn="r" rtl="1"/>
            <a:endParaRPr lang="en-US" sz="2800" b="1" dirty="0">
              <a:solidFill>
                <a:srgbClr val="002060"/>
              </a:solidFill>
              <a:effectLst>
                <a:outerShdw blurRad="38100" dist="38100" dir="2700000" algn="tl">
                  <a:srgbClr val="000000">
                    <a:alpha val="43137"/>
                  </a:srgbClr>
                </a:outerShdw>
              </a:effectLst>
              <a:cs typeface="Arial" panose="020B0604020202020204" pitchFamily="34" charset="0"/>
            </a:endParaRPr>
          </a:p>
        </p:txBody>
      </p:sp>
      <p:sp>
        <p:nvSpPr>
          <p:cNvPr id="7" name="Rectangle 6">
            <a:extLst>
              <a:ext uri="{FF2B5EF4-FFF2-40B4-BE49-F238E27FC236}">
                <a16:creationId xmlns:a16="http://schemas.microsoft.com/office/drawing/2014/main" id="{AB4C89A8-13E3-480B-8B40-AAAE77D40AED}"/>
              </a:ext>
            </a:extLst>
          </p:cNvPr>
          <p:cNvSpPr/>
          <p:nvPr/>
        </p:nvSpPr>
        <p:spPr>
          <a:xfrm>
            <a:off x="269352" y="5613711"/>
            <a:ext cx="11653295" cy="742639"/>
          </a:xfrm>
          <a:prstGeom prst="rect">
            <a:avLst/>
          </a:prstGeom>
        </p:spPr>
        <p:txBody>
          <a:bodyPr wrap="square">
            <a:spAutoFit/>
          </a:bodyPr>
          <a:lstStyle/>
          <a:p>
            <a:pPr lvl="0">
              <a:lnSpc>
                <a:spcPct val="107000"/>
              </a:lnSpc>
            </a:pP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Pillar[5]arenes with Morpholide and Pyrrolidide Substituents: Synthesis and Complex Formation with Alkali Metal IonsDmitry N. Shurpik, Luidmila S. Yakimova, Leysan I. Makhmutova, Aigul R. Makhmutova, Ildar Kh. Rizvanov, Vitaly V. Plemenkov and Ivan I. Stoikov. MACROHETEROCYCLES 7, 351-357 (2014)</a:t>
            </a:r>
            <a:endParaRPr lang="en-US" sz="10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0"/>
              </a:spcAft>
            </a:pP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Pillar[5]arenes Bearing Amide and Carboxylic Groups as Synthetic Receptors for Alkali Metal Ions</a:t>
            </a:r>
            <a:b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br>
            <a:r>
              <a:rPr lang="en-US" sz="1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Luidmila S. Yakimova, Dmitry N. Shurpik, Aigul R. Makhmutova and Ivan I. Stoikov. Macroheterocycles 10, 226-232 (2017)</a:t>
            </a:r>
            <a:endParaRPr lang="en-US" sz="1000" dirty="0">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457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2"/>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4</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2168684" y="527667"/>
            <a:ext cx="9273757" cy="1692771"/>
          </a:xfrm>
          <a:prstGeom prst="rect">
            <a:avLst/>
          </a:prstGeom>
          <a:noFill/>
        </p:spPr>
        <p:txBody>
          <a:bodyPr wrap="none" rtlCol="0">
            <a:spAutoFit/>
          </a:bodyPr>
          <a:lstStyle/>
          <a:p>
            <a:pPr algn="r" rtl="1"/>
            <a:r>
              <a:rPr lang="he-IL" sz="2800" b="1" dirty="0">
                <a:solidFill>
                  <a:srgbClr val="002060"/>
                </a:solidFill>
                <a:effectLst>
                  <a:outerShdw blurRad="38100" dist="38100" dir="2700000" algn="tl">
                    <a:srgbClr val="000000">
                      <a:alpha val="43137"/>
                    </a:srgbClr>
                  </a:outerShdw>
                </a:effectLst>
              </a:rPr>
              <a:t>שאלת המחקר</a:t>
            </a:r>
          </a:p>
          <a:p>
            <a:pPr algn="r" rtl="1"/>
            <a:endParaRPr lang="he-IL" sz="2800" b="1" dirty="0">
              <a:solidFill>
                <a:srgbClr val="002060"/>
              </a:solidFill>
              <a:effectLst>
                <a:outerShdw blurRad="38100" dist="38100" dir="2700000" algn="tl">
                  <a:srgbClr val="000000">
                    <a:alpha val="43137"/>
                  </a:srgbClr>
                </a:outerShdw>
              </a:effectLst>
              <a:cs typeface="Arial" panose="020B0604020202020204" pitchFamily="34" charset="0"/>
            </a:endParaRPr>
          </a:p>
          <a:p>
            <a:pPr algn="r" rtl="1"/>
            <a:r>
              <a:rPr lang="he-IL" sz="2000" dirty="0">
                <a:solidFill>
                  <a:srgbClr val="002060"/>
                </a:solidFill>
              </a:rPr>
              <a:t>כיצד כליאת קטיונים של מתכות אלקליות משפיעות על יציבות ומבנה של מולקולת פילאר[5]ארן </a:t>
            </a:r>
          </a:p>
          <a:p>
            <a:pPr algn="r" rtl="1"/>
            <a:endParaRPr lang="en-US" sz="2800" b="1" dirty="0">
              <a:solidFill>
                <a:srgbClr val="002060"/>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70406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2"/>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5</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82B4B-5A9D-49F2-8F4A-0AE41E162A7E}"/>
                  </a:ext>
                </a:extLst>
              </p:cNvPr>
              <p:cNvSpPr txBox="1"/>
              <p:nvPr/>
            </p:nvSpPr>
            <p:spPr>
              <a:xfrm>
                <a:off x="2891639" y="527667"/>
                <a:ext cx="8550802" cy="2800767"/>
              </a:xfrm>
              <a:prstGeom prst="rect">
                <a:avLst/>
              </a:prstGeom>
              <a:noFill/>
            </p:spPr>
            <p:txBody>
              <a:bodyPr wrap="non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מולקולת פילארארן</a:t>
                </a:r>
              </a:p>
              <a:p>
                <a:pPr algn="r" rtl="1"/>
                <a:endParaRPr lang="he-IL" sz="2800" b="1" dirty="0">
                  <a:solidFill>
                    <a:srgbClr val="002060"/>
                  </a:solidFill>
                  <a:effectLst>
                    <a:outerShdw blurRad="38100" dist="38100" dir="2700000" algn="tl">
                      <a:srgbClr val="000000">
                        <a:alpha val="43137"/>
                      </a:srgbClr>
                    </a:outerShdw>
                  </a:effectLst>
                  <a:cs typeface="Arial" panose="020B0604020202020204" pitchFamily="34" charset="0"/>
                </a:endParaRPr>
              </a:p>
              <a:p>
                <a:pPr algn="r" rtl="1"/>
                <a:r>
                  <a:rPr lang="he-IL" sz="2000" dirty="0">
                    <a:solidFill>
                      <a:srgbClr val="002060"/>
                    </a:solidFill>
                  </a:rPr>
                  <a:t>מאפייני מולקולת הפילארארן </a:t>
                </a:r>
                <a:r>
                  <a:rPr lang="en-US" sz="2000" dirty="0">
                    <a:solidFill>
                      <a:srgbClr val="002060"/>
                    </a:solidFill>
                  </a:rPr>
                  <a:t>(Pillar[n]arenes)</a:t>
                </a:r>
                <a:r>
                  <a:rPr lang="he-IL" sz="2000" dirty="0">
                    <a:solidFill>
                      <a:srgbClr val="002060"/>
                    </a:solidFill>
                  </a:rPr>
                  <a:t>:</a:t>
                </a:r>
              </a:p>
              <a:p>
                <a:pPr marL="342900" indent="-342900" algn="r" rtl="1">
                  <a:buFont typeface="Arial" panose="020B0604020202020204" pitchFamily="34" charset="0"/>
                  <a:buChar char="•"/>
                </a:pPr>
                <a:r>
                  <a:rPr lang="he-IL" sz="2000" dirty="0">
                    <a:solidFill>
                      <a:srgbClr val="002060"/>
                    </a:solidFill>
                  </a:rPr>
                  <a:t>מולקולה ציקלית</a:t>
                </a:r>
              </a:p>
              <a:p>
                <a:pPr marL="342900" indent="-342900" algn="r" rtl="1">
                  <a:buFont typeface="Arial" panose="020B0604020202020204" pitchFamily="34" charset="0"/>
                  <a:buChar char="•"/>
                </a:pPr>
                <a:r>
                  <a:rPr lang="he-IL" sz="2000" dirty="0">
                    <a:solidFill>
                      <a:srgbClr val="002060"/>
                    </a:solidFill>
                  </a:rPr>
                  <a:t>יחידות חוזרות של טבעת פניל (החל מחמש טבעות), מותמרת בעמדות 1,4 או 2,5 </a:t>
                </a:r>
              </a:p>
              <a:p>
                <a:pPr marL="342900" indent="-342900" algn="r" rtl="1">
                  <a:buFont typeface="Arial" panose="020B0604020202020204" pitchFamily="34" charset="0"/>
                  <a:buChar char="•"/>
                </a:pPr>
                <a:r>
                  <a:rPr lang="he-IL" sz="2000" dirty="0">
                    <a:solidFill>
                      <a:srgbClr val="002060"/>
                    </a:solidFill>
                  </a:rPr>
                  <a:t>טבעות קשורות בגשר פחמנים בעמדות 3,6 </a:t>
                </a:r>
              </a:p>
              <a:p>
                <a:pPr marL="342900" indent="-342900" algn="r" rtl="1">
                  <a:buFont typeface="Arial" panose="020B0604020202020204" pitchFamily="34" charset="0"/>
                  <a:buChar char="•"/>
                </a:pPr>
                <a:r>
                  <a:rPr lang="he-IL" sz="2000" dirty="0">
                    <a:solidFill>
                      <a:srgbClr val="002060"/>
                    </a:solidFill>
                  </a:rPr>
                  <a:t>בעבודה זו נכלאו מתכות אלקליות</a:t>
                </a:r>
                <a:r>
                  <a:rPr lang="he-IL" dirty="0"/>
                  <a:t>, </a:t>
                </a:r>
                <a14:m>
                  <m:oMath xmlns:m="http://schemas.openxmlformats.org/officeDocument/2006/math">
                    <m:sSup>
                      <m:sSupPr>
                        <m:ctrlPr>
                          <a:rPr lang="en-US" i="1" smtClean="0">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𝐿𝑖</m:t>
                        </m:r>
                      </m:e>
                      <m:sup>
                        <m:r>
                          <a:rPr lang="en-US" i="1">
                            <a:solidFill>
                              <a:srgbClr val="002060"/>
                            </a:solidFill>
                            <a:latin typeface="Cambria Math" panose="02040503050406030204" pitchFamily="18" charset="0"/>
                          </a:rPr>
                          <m:t>+</m:t>
                        </m:r>
                      </m:sup>
                    </m:sSup>
                    <m:r>
                      <a:rPr lang="en-US" i="1">
                        <a:solidFill>
                          <a:srgbClr val="002060"/>
                        </a:solidFill>
                        <a:latin typeface="Cambria Math" panose="02040503050406030204" pitchFamily="18" charset="0"/>
                      </a:rPr>
                      <m:t>, </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𝑁𝑎</m:t>
                        </m:r>
                      </m:e>
                      <m:sup>
                        <m:r>
                          <a:rPr lang="en-US" i="1">
                            <a:solidFill>
                              <a:srgbClr val="002060"/>
                            </a:solidFill>
                            <a:latin typeface="Cambria Math" panose="02040503050406030204" pitchFamily="18" charset="0"/>
                          </a:rPr>
                          <m:t>+</m:t>
                        </m:r>
                      </m:sup>
                    </m:sSup>
                    <m:r>
                      <a:rPr lang="en-US" i="1">
                        <a:solidFill>
                          <a:srgbClr val="002060"/>
                        </a:solidFill>
                        <a:latin typeface="Cambria Math" panose="02040503050406030204" pitchFamily="18" charset="0"/>
                      </a:rPr>
                      <m:t>, </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𝐾</m:t>
                        </m:r>
                      </m:e>
                      <m:sup>
                        <m:r>
                          <a:rPr lang="en-US" i="1">
                            <a:solidFill>
                              <a:srgbClr val="002060"/>
                            </a:solidFill>
                            <a:latin typeface="Cambria Math" panose="02040503050406030204" pitchFamily="18" charset="0"/>
                          </a:rPr>
                          <m:t>+</m:t>
                        </m:r>
                      </m:sup>
                    </m:sSup>
                    <m:r>
                      <a:rPr lang="en-US" i="1">
                        <a:solidFill>
                          <a:srgbClr val="002060"/>
                        </a:solidFill>
                        <a:latin typeface="Cambria Math" panose="02040503050406030204" pitchFamily="18" charset="0"/>
                      </a:rPr>
                      <m:t>, </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𝑅𝑏</m:t>
                        </m:r>
                      </m:e>
                      <m:sup>
                        <m:r>
                          <a:rPr lang="en-US" i="1">
                            <a:solidFill>
                              <a:srgbClr val="002060"/>
                            </a:solidFill>
                            <a:latin typeface="Cambria Math" panose="02040503050406030204" pitchFamily="18" charset="0"/>
                          </a:rPr>
                          <m:t>+</m:t>
                        </m:r>
                      </m:sup>
                    </m:sSup>
                    <m:r>
                      <a:rPr lang="en-US" i="1">
                        <a:solidFill>
                          <a:srgbClr val="002060"/>
                        </a:solidFill>
                        <a:latin typeface="Cambria Math" panose="02040503050406030204" pitchFamily="18" charset="0"/>
                      </a:rPr>
                      <m:t>, </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𝐶𝑠</m:t>
                        </m:r>
                      </m:e>
                      <m:sup>
                        <m:r>
                          <a:rPr lang="en-US" i="1">
                            <a:solidFill>
                              <a:srgbClr val="002060"/>
                            </a:solidFill>
                            <a:latin typeface="Cambria Math" panose="02040503050406030204" pitchFamily="18" charset="0"/>
                          </a:rPr>
                          <m:t>+</m:t>
                        </m:r>
                      </m:sup>
                    </m:sSup>
                  </m:oMath>
                </a14:m>
                <a:endParaRPr lang="en-US" sz="2000" dirty="0">
                  <a:solidFill>
                    <a:srgbClr val="002060"/>
                  </a:solidFill>
                </a:endParaRPr>
              </a:p>
              <a:p>
                <a:pPr algn="r" rtl="1"/>
                <a:endParaRPr lang="en-US" sz="2000" dirty="0">
                  <a:solidFill>
                    <a:srgbClr val="002060"/>
                  </a:solidFill>
                </a:endParaRPr>
              </a:p>
            </p:txBody>
          </p:sp>
        </mc:Choice>
        <mc:Fallback xmlns="">
          <p:sp>
            <p:nvSpPr>
              <p:cNvPr id="3" name="TextBox 2">
                <a:extLst>
                  <a:ext uri="{FF2B5EF4-FFF2-40B4-BE49-F238E27FC236}">
                    <a16:creationId xmlns:a16="http://schemas.microsoft.com/office/drawing/2014/main" id="{05E82B4B-5A9D-49F2-8F4A-0AE41E162A7E}"/>
                  </a:ext>
                </a:extLst>
              </p:cNvPr>
              <p:cNvSpPr txBox="1">
                <a:spLocks noRot="1" noChangeAspect="1" noMove="1" noResize="1" noEditPoints="1" noAdjustHandles="1" noChangeArrowheads="1" noChangeShapeType="1" noTextEdit="1"/>
              </p:cNvSpPr>
              <p:nvPr/>
            </p:nvSpPr>
            <p:spPr>
              <a:xfrm>
                <a:off x="2891639" y="527667"/>
                <a:ext cx="8550802" cy="2800767"/>
              </a:xfrm>
              <a:prstGeom prst="rect">
                <a:avLst/>
              </a:prstGeom>
              <a:blipFill>
                <a:blip r:embed="rId3"/>
                <a:stretch>
                  <a:fillRect t="-3050" r="-1853"/>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E3E63287-F034-4F14-B941-108F04AF3295}"/>
              </a:ext>
            </a:extLst>
          </p:cNvPr>
          <p:cNvGrpSpPr/>
          <p:nvPr/>
        </p:nvGrpSpPr>
        <p:grpSpPr>
          <a:xfrm>
            <a:off x="3505200" y="3529567"/>
            <a:ext cx="5331630" cy="2318068"/>
            <a:chOff x="-335301" y="0"/>
            <a:chExt cx="4159047" cy="1889125"/>
          </a:xfrm>
        </p:grpSpPr>
        <p:pic>
          <p:nvPicPr>
            <p:cNvPr id="8" name="Picture 7">
              <a:extLst>
                <a:ext uri="{FF2B5EF4-FFF2-40B4-BE49-F238E27FC236}">
                  <a16:creationId xmlns:a16="http://schemas.microsoft.com/office/drawing/2014/main" id="{653A21A2-086F-4264-B7E5-6EC8331BA8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06377" y="0"/>
              <a:ext cx="1749609" cy="1424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6">
              <a:extLst>
                <a:ext uri="{FF2B5EF4-FFF2-40B4-BE49-F238E27FC236}">
                  <a16:creationId xmlns:a16="http://schemas.microsoft.com/office/drawing/2014/main" id="{4E0D87BE-8195-463A-8A03-3C74AE0D4C38}"/>
                </a:ext>
              </a:extLst>
            </p:cNvPr>
            <p:cNvSpPr txBox="1"/>
            <p:nvPr/>
          </p:nvSpPr>
          <p:spPr>
            <a:xfrm>
              <a:off x="-335301" y="1529080"/>
              <a:ext cx="4159047" cy="360045"/>
            </a:xfrm>
            <a:prstGeom prst="rect">
              <a:avLst/>
            </a:prstGeom>
            <a:noFill/>
          </p:spPr>
          <p:txBody>
            <a:bodyPr wrap="square" rtlCol="0">
              <a:noAutofit/>
            </a:bodyPr>
            <a:lstStyle/>
            <a:p>
              <a:pPr algn="r" rtl="1">
                <a:lnSpc>
                  <a:spcPct val="107000"/>
                </a:lnSpc>
                <a:spcAft>
                  <a:spcPts val="800"/>
                </a:spcAft>
              </a:pPr>
              <a:r>
                <a:rPr lang="he-IL" sz="14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איור 1:</a:t>
              </a:r>
              <a:r>
                <a:rPr lang="he-IL" sz="1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e-IL" sz="14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א.</a:t>
              </a:r>
              <a:r>
                <a:rPr lang="he-IL" sz="1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מולקולת </a:t>
              </a:r>
              <a:r>
                <a:rPr lang="en-US" sz="1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Pillar[5]arenes</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he-IL" sz="14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ב.</a:t>
              </a:r>
              <a:r>
                <a:rPr lang="he-IL" sz="1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קטיון צזיום לכוד בתוך המולקולה</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9658DB5-2658-448A-844F-E8824BC38A19}"/>
                </a:ext>
              </a:extLst>
            </p:cNvPr>
            <p:cNvPicPr>
              <a:picLocks noChangeAspect="1"/>
            </p:cNvPicPr>
            <p:nvPr/>
          </p:nvPicPr>
          <p:blipFill>
            <a:blip r:embed="rId5"/>
            <a:stretch>
              <a:fillRect/>
            </a:stretch>
          </p:blipFill>
          <p:spPr>
            <a:xfrm>
              <a:off x="0" y="0"/>
              <a:ext cx="1749609" cy="1424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20997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2"/>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6</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3815161" y="527667"/>
            <a:ext cx="7627280" cy="5262979"/>
          </a:xfrm>
          <a:prstGeom prst="rect">
            <a:avLst/>
          </a:prstGeom>
          <a:noFill/>
        </p:spPr>
        <p:txBody>
          <a:bodyPr wrap="non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בניית מאגר מולקולות</a:t>
            </a:r>
          </a:p>
          <a:p>
            <a:pPr algn="r" rtl="1"/>
            <a:endParaRPr lang="he-IL" sz="2800" b="1" dirty="0">
              <a:solidFill>
                <a:srgbClr val="002060"/>
              </a:solidFill>
              <a:effectLst>
                <a:outerShdw blurRad="38100" dist="38100" dir="2700000" algn="tl">
                  <a:srgbClr val="000000">
                    <a:alpha val="43137"/>
                  </a:srgbClr>
                </a:outerShdw>
              </a:effectLst>
              <a:cs typeface="Arial" panose="020B0604020202020204" pitchFamily="34" charset="0"/>
            </a:endParaRPr>
          </a:p>
          <a:p>
            <a:pPr algn="r" rtl="1"/>
            <a:r>
              <a:rPr lang="he-IL" sz="2000" dirty="0">
                <a:solidFill>
                  <a:srgbClr val="002060"/>
                </a:solidFill>
              </a:rPr>
              <a:t>בניית מאגרי המולקולות כולל שישה שלבים:</a:t>
            </a:r>
          </a:p>
          <a:p>
            <a:pPr marL="457200" indent="-457200" algn="r" rtl="1">
              <a:buFont typeface="+mj-lt"/>
              <a:buAutoNum type="arabicPeriod"/>
            </a:pPr>
            <a:r>
              <a:rPr lang="he-IL" sz="2000" dirty="0">
                <a:solidFill>
                  <a:srgbClr val="002060"/>
                </a:solidFill>
              </a:rPr>
              <a:t>בניית מולקולת המוצא – </a:t>
            </a:r>
            <a:r>
              <a:rPr lang="en-US" sz="2000" dirty="0">
                <a:solidFill>
                  <a:srgbClr val="002060"/>
                </a:solidFill>
              </a:rPr>
              <a:t>Pillar[5]arenes – 5 </a:t>
            </a:r>
            <a:r>
              <a:rPr lang="he-IL" sz="2000" dirty="0">
                <a:solidFill>
                  <a:srgbClr val="002060"/>
                </a:solidFill>
              </a:rPr>
              <a:t>טבעות על גבי גשר פחמנים</a:t>
            </a:r>
          </a:p>
          <a:p>
            <a:pPr marL="457200" indent="-457200" algn="r" rtl="1">
              <a:buFont typeface="+mj-lt"/>
              <a:buAutoNum type="arabicPeriod"/>
            </a:pPr>
            <a:r>
              <a:rPr lang="he-IL" sz="2000" dirty="0">
                <a:solidFill>
                  <a:srgbClr val="002060"/>
                </a:solidFill>
              </a:rPr>
              <a:t>אופטימיזציה של חלון האנרגיה בחיפוש קונפורמרים</a:t>
            </a:r>
          </a:p>
          <a:p>
            <a:pPr marL="457200" indent="-457200" algn="r" rtl="1">
              <a:buFont typeface="+mj-lt"/>
              <a:buAutoNum type="arabicPeriod"/>
            </a:pPr>
            <a:r>
              <a:rPr lang="he-IL" sz="2000" dirty="0">
                <a:solidFill>
                  <a:srgbClr val="002060"/>
                </a:solidFill>
              </a:rPr>
              <a:t>חיפוש קונפורמרים </a:t>
            </a:r>
          </a:p>
          <a:p>
            <a:pPr marL="457200" indent="-457200" algn="r" rtl="1">
              <a:buFont typeface="+mj-lt"/>
              <a:buAutoNum type="arabicPeriod"/>
            </a:pPr>
            <a:r>
              <a:rPr lang="he-IL" sz="2000" dirty="0">
                <a:solidFill>
                  <a:srgbClr val="002060"/>
                </a:solidFill>
              </a:rPr>
              <a:t>חישוב נתוני מבנה, מרחק וסימטריה</a:t>
            </a:r>
          </a:p>
          <a:p>
            <a:pPr marL="457200" indent="-457200" algn="r" rtl="1">
              <a:buFont typeface="+mj-lt"/>
              <a:buAutoNum type="arabicPeriod"/>
            </a:pPr>
            <a:r>
              <a:rPr lang="he-IL" sz="2000" dirty="0">
                <a:solidFill>
                  <a:srgbClr val="002060"/>
                </a:solidFill>
              </a:rPr>
              <a:t>מיון וסינון קונפורמרים כפולים</a:t>
            </a:r>
          </a:p>
          <a:p>
            <a:pPr marL="457200" indent="-457200" algn="r" rtl="1">
              <a:buFont typeface="+mj-lt"/>
              <a:buAutoNum type="arabicPeriod"/>
            </a:pPr>
            <a:r>
              <a:rPr lang="he-IL" sz="2000" dirty="0">
                <a:solidFill>
                  <a:srgbClr val="002060"/>
                </a:solidFill>
              </a:rPr>
              <a:t>בנייה של המולקולה עם קטיון כלוא וחזרה על שלבים עבור כל מולקולה</a:t>
            </a:r>
          </a:p>
          <a:p>
            <a:pPr algn="r" rtl="1"/>
            <a:endParaRPr lang="he-IL" sz="2000" dirty="0">
              <a:solidFill>
                <a:srgbClr val="002060"/>
              </a:solidFill>
            </a:endParaRPr>
          </a:p>
          <a:p>
            <a:pPr algn="r" rtl="1"/>
            <a:endParaRPr lang="he-IL" sz="2000" dirty="0">
              <a:solidFill>
                <a:srgbClr val="002060"/>
              </a:solidFill>
            </a:endParaRPr>
          </a:p>
          <a:p>
            <a:pPr marL="457200" indent="-457200" algn="r" rtl="1">
              <a:buFont typeface="+mj-lt"/>
              <a:buAutoNum type="arabicPeriod"/>
            </a:pPr>
            <a:r>
              <a:rPr lang="he-IL" sz="2000" dirty="0">
                <a:solidFill>
                  <a:srgbClr val="002060"/>
                </a:solidFill>
              </a:rPr>
              <a:t>בניית מולקולת המוצא – בנייה של מולקולה סימטרית ככל האפשר.</a:t>
            </a:r>
          </a:p>
          <a:p>
            <a:pPr marL="914400" lvl="1" indent="-457200" algn="r" rtl="1">
              <a:buFont typeface="Arial" panose="020B0604020202020204" pitchFamily="34" charset="0"/>
              <a:buChar char="•"/>
            </a:pPr>
            <a:r>
              <a:rPr lang="he-IL" sz="2000" dirty="0">
                <a:solidFill>
                  <a:srgbClr val="002060"/>
                </a:solidFill>
              </a:rPr>
              <a:t>זוית גשר קרובה ככל האפשר ל 113°</a:t>
            </a:r>
          </a:p>
          <a:p>
            <a:pPr marL="914400" lvl="1" indent="-457200" algn="r" rtl="1">
              <a:buFont typeface="Arial" panose="020B0604020202020204" pitchFamily="34" charset="0"/>
              <a:buChar char="•"/>
            </a:pPr>
            <a:r>
              <a:rPr lang="he-IL" sz="2000" dirty="0">
                <a:solidFill>
                  <a:srgbClr val="002060"/>
                </a:solidFill>
              </a:rPr>
              <a:t>זויות דיהאדרליות בין מישור הטבעת למישור הגשר של 90° </a:t>
            </a:r>
          </a:p>
          <a:p>
            <a:pPr marL="914400" lvl="1" indent="-457200" algn="r" rtl="1">
              <a:buFont typeface="Arial" panose="020B0604020202020204" pitchFamily="34" charset="0"/>
              <a:buChar char="•"/>
            </a:pPr>
            <a:r>
              <a:rPr lang="he-IL" sz="2000" dirty="0">
                <a:solidFill>
                  <a:srgbClr val="002060"/>
                </a:solidFill>
              </a:rPr>
              <a:t>הוספת קבוצות </a:t>
            </a:r>
            <a:r>
              <a:rPr lang="en-US" sz="2000" dirty="0">
                <a:solidFill>
                  <a:srgbClr val="002060"/>
                </a:solidFill>
              </a:rPr>
              <a:t>OH </a:t>
            </a:r>
            <a:r>
              <a:rPr lang="he-IL" sz="2000" dirty="0">
                <a:solidFill>
                  <a:srgbClr val="002060"/>
                </a:solidFill>
              </a:rPr>
              <a:t> בעמדות 1,4 </a:t>
            </a:r>
          </a:p>
          <a:p>
            <a:pPr marL="914400" lvl="1" indent="-457200" algn="r" rtl="1">
              <a:buFont typeface="Arial" panose="020B0604020202020204" pitchFamily="34" charset="0"/>
              <a:buChar char="•"/>
            </a:pPr>
            <a:r>
              <a:rPr lang="he-IL" sz="2000" dirty="0">
                <a:solidFill>
                  <a:srgbClr val="002060"/>
                </a:solidFill>
              </a:rPr>
              <a:t>ביצוע מינימיזציה לאנרגיה</a:t>
            </a:r>
          </a:p>
        </p:txBody>
      </p:sp>
      <p:sp>
        <p:nvSpPr>
          <p:cNvPr id="14" name="Rectangle 7">
            <a:extLst>
              <a:ext uri="{FF2B5EF4-FFF2-40B4-BE49-F238E27FC236}">
                <a16:creationId xmlns:a16="http://schemas.microsoft.com/office/drawing/2014/main" id="{5A7533B3-658B-4392-AF4D-1F03BD749FA7}"/>
              </a:ext>
            </a:extLst>
          </p:cNvPr>
          <p:cNvSpPr>
            <a:spLocks noChangeArrowheads="1"/>
          </p:cNvSpPr>
          <p:nvPr/>
        </p:nvSpPr>
        <p:spPr bwMode="auto">
          <a:xfrm>
            <a:off x="167951" y="3657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a:extLst>
              <a:ext uri="{FF2B5EF4-FFF2-40B4-BE49-F238E27FC236}">
                <a16:creationId xmlns:a16="http://schemas.microsoft.com/office/drawing/2014/main" id="{DF5922EC-5CFB-43B8-BE9A-5C6879E08747}"/>
              </a:ext>
            </a:extLst>
          </p:cNvPr>
          <p:cNvGrpSpPr/>
          <p:nvPr/>
        </p:nvGrpSpPr>
        <p:grpSpPr>
          <a:xfrm>
            <a:off x="1752599" y="4168775"/>
            <a:ext cx="2286001" cy="2552700"/>
            <a:chOff x="0" y="0"/>
            <a:chExt cx="2173485" cy="2262421"/>
          </a:xfrm>
        </p:grpSpPr>
        <p:sp>
          <p:nvSpPr>
            <p:cNvPr id="16" name="TextBox 6">
              <a:extLst>
                <a:ext uri="{FF2B5EF4-FFF2-40B4-BE49-F238E27FC236}">
                  <a16:creationId xmlns:a16="http://schemas.microsoft.com/office/drawing/2014/main" id="{8F027F2A-CA6D-4E3E-BF2C-C38EB66249F4}"/>
                </a:ext>
              </a:extLst>
            </p:cNvPr>
            <p:cNvSpPr txBox="1"/>
            <p:nvPr/>
          </p:nvSpPr>
          <p:spPr>
            <a:xfrm>
              <a:off x="0" y="1798641"/>
              <a:ext cx="2173485" cy="463780"/>
            </a:xfrm>
            <a:prstGeom prst="rect">
              <a:avLst/>
            </a:prstGeom>
            <a:noFill/>
          </p:spPr>
          <p:txBody>
            <a:bodyPr wrap="square" rtlCol="0">
              <a:noAutofit/>
            </a:bodyPr>
            <a:lstStyle/>
            <a:p>
              <a:pPr algn="r" rtl="1">
                <a:lnSpc>
                  <a:spcPct val="105000"/>
                </a:lnSpc>
                <a:spcAft>
                  <a:spcPts val="800"/>
                </a:spcAft>
              </a:pPr>
              <a:r>
                <a:rPr lang="he-IL"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איור </a:t>
              </a: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r>
                <a:rPr lang="he-IL"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he-IL"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מולקולת מוצא לאחר הוספת קבוצות </a:t>
              </a:r>
              <a:r>
                <a:rPr lang="en-US"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OH</a:t>
              </a:r>
              <a:r>
                <a:rPr lang="he-IL"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ומינימיזציה של האנרגיה</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E2D3FA1-0F5E-4F4D-8B11-13659B0FE7E9}"/>
                </a:ext>
              </a:extLst>
            </p:cNvPr>
            <p:cNvPicPr>
              <a:picLocks noChangeAspect="1"/>
            </p:cNvPicPr>
            <p:nvPr/>
          </p:nvPicPr>
          <p:blipFill>
            <a:blip r:embed="rId3"/>
            <a:stretch>
              <a:fillRect/>
            </a:stretch>
          </p:blipFill>
          <p:spPr>
            <a:xfrm>
              <a:off x="133012" y="0"/>
              <a:ext cx="1985348" cy="1720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6272BEEF-6D2B-409F-BD8C-5FD18665DE24}"/>
                </a:ext>
              </a:extLst>
            </p:cNvPr>
            <p:cNvPicPr>
              <a:picLocks noChangeAspect="1"/>
            </p:cNvPicPr>
            <p:nvPr/>
          </p:nvPicPr>
          <p:blipFill>
            <a:blip r:embed="rId4"/>
            <a:stretch>
              <a:fillRect/>
            </a:stretch>
          </p:blipFill>
          <p:spPr>
            <a:xfrm>
              <a:off x="803176" y="1188693"/>
              <a:ext cx="182869" cy="87613"/>
            </a:xfrm>
            <a:prstGeom prst="rect">
              <a:avLst/>
            </a:prstGeom>
          </p:spPr>
        </p:pic>
        <p:pic>
          <p:nvPicPr>
            <p:cNvPr id="19" name="Picture 18">
              <a:extLst>
                <a:ext uri="{FF2B5EF4-FFF2-40B4-BE49-F238E27FC236}">
                  <a16:creationId xmlns:a16="http://schemas.microsoft.com/office/drawing/2014/main" id="{DB975618-62BB-4E29-8F37-7C06837688BB}"/>
                </a:ext>
              </a:extLst>
            </p:cNvPr>
            <p:cNvPicPr>
              <a:picLocks noChangeAspect="1"/>
            </p:cNvPicPr>
            <p:nvPr/>
          </p:nvPicPr>
          <p:blipFill>
            <a:blip r:embed="rId5"/>
            <a:stretch>
              <a:fillRect/>
            </a:stretch>
          </p:blipFill>
          <p:spPr>
            <a:xfrm>
              <a:off x="1573537" y="1120818"/>
              <a:ext cx="189245" cy="87613"/>
            </a:xfrm>
            <a:prstGeom prst="rect">
              <a:avLst/>
            </a:prstGeom>
          </p:spPr>
        </p:pic>
      </p:grpSp>
    </p:spTree>
    <p:extLst>
      <p:ext uri="{BB962C8B-B14F-4D97-AF65-F5344CB8AC3E}">
        <p14:creationId xmlns:p14="http://schemas.microsoft.com/office/powerpoint/2010/main" val="19740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2"/>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7</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376528" y="527667"/>
            <a:ext cx="11065913" cy="4955203"/>
          </a:xfrm>
          <a:prstGeom prst="rect">
            <a:avLst/>
          </a:prstGeom>
          <a:noFill/>
        </p:spPr>
        <p:txBody>
          <a:bodyPr wrap="non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בניית מאגר מולקולות</a:t>
            </a:r>
          </a:p>
          <a:p>
            <a:pPr algn="r" rtl="1"/>
            <a:endParaRPr lang="he-IL" sz="2800" b="1" dirty="0">
              <a:solidFill>
                <a:srgbClr val="002060"/>
              </a:solidFill>
              <a:effectLst>
                <a:outerShdw blurRad="38100" dist="38100" dir="2700000" algn="tl">
                  <a:srgbClr val="000000">
                    <a:alpha val="43137"/>
                  </a:srgbClr>
                </a:outerShdw>
              </a:effectLst>
            </a:endParaRPr>
          </a:p>
          <a:p>
            <a:pPr marL="514350" indent="-514350" algn="r" rtl="1">
              <a:buFont typeface="+mj-lt"/>
              <a:buAutoNum type="arabicPeriod" startAt="2"/>
            </a:pPr>
            <a:r>
              <a:rPr lang="he-IL" sz="2000" dirty="0">
                <a:solidFill>
                  <a:srgbClr val="002060"/>
                </a:solidFill>
              </a:rPr>
              <a:t>אופטימיזציה של חלון האנרגיה - </a:t>
            </a:r>
            <a:r>
              <a:rPr lang="he-IL" sz="2000" b="1" dirty="0">
                <a:solidFill>
                  <a:srgbClr val="002060"/>
                </a:solidFill>
              </a:rPr>
              <a:t>חישוב האנרגיה </a:t>
            </a:r>
            <a:r>
              <a:rPr lang="he-IL" sz="2000" dirty="0">
                <a:solidFill>
                  <a:srgbClr val="002060"/>
                </a:solidFill>
              </a:rPr>
              <a:t>בשיטת</a:t>
            </a:r>
            <a:r>
              <a:rPr lang="en-US" sz="2000" dirty="0">
                <a:solidFill>
                  <a:srgbClr val="002060"/>
                </a:solidFill>
              </a:rPr>
              <a:t>Molecular mechanics </a:t>
            </a:r>
            <a:br>
              <a:rPr lang="en-US" sz="2000" dirty="0">
                <a:solidFill>
                  <a:srgbClr val="002060"/>
                </a:solidFill>
              </a:rPr>
            </a:br>
            <a:r>
              <a:rPr lang="he-IL" sz="2000" dirty="0">
                <a:solidFill>
                  <a:srgbClr val="002060"/>
                </a:solidFill>
              </a:rPr>
              <a:t>חישוב</a:t>
            </a:r>
            <a:r>
              <a:rPr lang="en-US" sz="2000" dirty="0">
                <a:solidFill>
                  <a:srgbClr val="002060"/>
                </a:solidFill>
              </a:rPr>
              <a:t> </a:t>
            </a:r>
            <a:r>
              <a:rPr lang="he-IL" sz="2000" dirty="0">
                <a:solidFill>
                  <a:srgbClr val="002060"/>
                </a:solidFill>
              </a:rPr>
              <a:t>האנרגיה המינימלית של מולקולה תוך התייחסות לאטומי המולקולה כמסה ולקשרים בין האטומים </a:t>
            </a:r>
            <a:r>
              <a:rPr lang="en-US" sz="2000" dirty="0">
                <a:solidFill>
                  <a:srgbClr val="002060"/>
                </a:solidFill>
              </a:rPr>
              <a:t/>
            </a:r>
            <a:br>
              <a:rPr lang="en-US" sz="2000" dirty="0">
                <a:solidFill>
                  <a:srgbClr val="002060"/>
                </a:solidFill>
              </a:rPr>
            </a:br>
            <a:r>
              <a:rPr lang="he-IL" sz="2000" dirty="0">
                <a:solidFill>
                  <a:srgbClr val="002060"/>
                </a:solidFill>
              </a:rPr>
              <a:t>כקפיצים</a:t>
            </a:r>
            <a:r>
              <a:rPr lang="en-US" sz="2000" dirty="0">
                <a:solidFill>
                  <a:srgbClr val="002060"/>
                </a:solidFill>
              </a:rPr>
              <a:t/>
            </a:r>
            <a:br>
              <a:rPr lang="en-US" sz="2000" dirty="0">
                <a:solidFill>
                  <a:srgbClr val="002060"/>
                </a:solidFill>
              </a:rPr>
            </a:br>
            <a:r>
              <a:rPr lang="he-IL" sz="2000" dirty="0">
                <a:solidFill>
                  <a:srgbClr val="002060"/>
                </a:solidFill>
              </a:rPr>
              <a:t>חישוב האנרגיה המתקבלת משינוי אורכם (מתיחה), הזוית בינהם (כיפוף) והזוית בין שני מישורים (פיתול).</a:t>
            </a:r>
            <a:r>
              <a:rPr lang="en-US" sz="2000" dirty="0">
                <a:solidFill>
                  <a:srgbClr val="002060"/>
                </a:solidFill>
              </a:rPr>
              <a:t/>
            </a:r>
            <a:br>
              <a:rPr lang="en-US" sz="2000" dirty="0">
                <a:solidFill>
                  <a:srgbClr val="002060"/>
                </a:solidFill>
              </a:rPr>
            </a:br>
            <a:r>
              <a:rPr lang="he-IL" sz="2000" dirty="0">
                <a:solidFill>
                  <a:srgbClr val="002060"/>
                </a:solidFill>
              </a:rPr>
              <a:t> </a:t>
            </a:r>
            <a:r>
              <a:rPr lang="en-US" sz="2000" dirty="0">
                <a:solidFill>
                  <a:srgbClr val="002060"/>
                </a:solidFill>
              </a:rPr>
              <a:t/>
            </a:r>
            <a:br>
              <a:rPr lang="en-US" sz="2000" dirty="0">
                <a:solidFill>
                  <a:srgbClr val="002060"/>
                </a:solidFill>
              </a:rPr>
            </a:br>
            <a:r>
              <a:rPr lang="he-IL" sz="2000" b="1" dirty="0">
                <a:solidFill>
                  <a:srgbClr val="002060"/>
                </a:solidFill>
              </a:rPr>
              <a:t>שיטת חיפוש </a:t>
            </a:r>
            <a:r>
              <a:rPr lang="he-IL" sz="2000" dirty="0">
                <a:solidFill>
                  <a:srgbClr val="002060"/>
                </a:solidFill>
              </a:rPr>
              <a:t>הקונפורמרים,</a:t>
            </a:r>
            <a:r>
              <a:rPr lang="en-US" sz="2000" dirty="0">
                <a:solidFill>
                  <a:srgbClr val="002060"/>
                </a:solidFill>
              </a:rPr>
              <a:t>LowModeMD </a:t>
            </a:r>
            <a:r>
              <a:rPr lang="he-IL" sz="2000" dirty="0">
                <a:solidFill>
                  <a:srgbClr val="002060"/>
                </a:solidFill>
              </a:rPr>
              <a:t> מיועדת למולקולות ציקליות קטנות. זו שיטה חיפוש</a:t>
            </a:r>
            <a:r>
              <a:rPr lang="en-US" sz="2000" dirty="0">
                <a:solidFill>
                  <a:srgbClr val="002060"/>
                </a:solidFill>
              </a:rPr>
              <a:t/>
            </a:r>
            <a:br>
              <a:rPr lang="en-US" sz="2000" dirty="0">
                <a:solidFill>
                  <a:srgbClr val="002060"/>
                </a:solidFill>
              </a:rPr>
            </a:br>
            <a:r>
              <a:rPr lang="he-IL" sz="2000" dirty="0">
                <a:solidFill>
                  <a:srgbClr val="002060"/>
                </a:solidFill>
              </a:rPr>
              <a:t>הסתברותית אשר מבצעת מינימיזציה למולקולה הראשונית וממנה מחפשת </a:t>
            </a:r>
            <a:r>
              <a:rPr lang="en-US" sz="2000" dirty="0">
                <a:solidFill>
                  <a:srgbClr val="002060"/>
                </a:solidFill>
              </a:rPr>
              <a:t/>
            </a:r>
            <a:br>
              <a:rPr lang="en-US" sz="2000" dirty="0">
                <a:solidFill>
                  <a:srgbClr val="002060"/>
                </a:solidFill>
              </a:rPr>
            </a:br>
            <a:r>
              <a:rPr lang="he-IL" sz="2000" dirty="0">
                <a:solidFill>
                  <a:srgbClr val="002060"/>
                </a:solidFill>
              </a:rPr>
              <a:t>מולקולות הנמצאות בתוך חלון האנרגיה שהוגדר. </a:t>
            </a:r>
            <a:r>
              <a:rPr lang="en-US" sz="2000" dirty="0">
                <a:solidFill>
                  <a:srgbClr val="002060"/>
                </a:solidFill>
              </a:rPr>
              <a:t/>
            </a:r>
            <a:br>
              <a:rPr lang="en-US" sz="2000" dirty="0">
                <a:solidFill>
                  <a:srgbClr val="002060"/>
                </a:solidFill>
              </a:rPr>
            </a:br>
            <a:r>
              <a:rPr lang="en-US" sz="2000" dirty="0">
                <a:solidFill>
                  <a:srgbClr val="002060"/>
                </a:solidFill>
              </a:rPr>
              <a:t/>
            </a:r>
            <a:br>
              <a:rPr lang="en-US" sz="2000" dirty="0">
                <a:solidFill>
                  <a:srgbClr val="002060"/>
                </a:solidFill>
              </a:rPr>
            </a:br>
            <a:r>
              <a:rPr lang="he-IL" sz="2000" dirty="0">
                <a:solidFill>
                  <a:srgbClr val="002060"/>
                </a:solidFill>
              </a:rPr>
              <a:t>בגרף 1 מוצגות תוצאות של חמש הרצות בכל חלון אנרגיה בין </a:t>
            </a:r>
            <a:r>
              <a:rPr lang="en-US" sz="2000" dirty="0">
                <a:solidFill>
                  <a:srgbClr val="002060"/>
                </a:solidFill>
              </a:rPr>
              <a:t>20kcal/mol</a:t>
            </a:r>
            <a:r>
              <a:rPr lang="he-IL" sz="2000" dirty="0">
                <a:solidFill>
                  <a:srgbClr val="002060"/>
                </a:solidFill>
              </a:rPr>
              <a:t> </a:t>
            </a:r>
            <a:r>
              <a:rPr lang="en-US" sz="2000" dirty="0">
                <a:solidFill>
                  <a:srgbClr val="002060"/>
                </a:solidFill>
              </a:rPr>
              <a:t/>
            </a:r>
            <a:br>
              <a:rPr lang="en-US" sz="2000" dirty="0">
                <a:solidFill>
                  <a:srgbClr val="002060"/>
                </a:solidFill>
              </a:rPr>
            </a:br>
            <a:r>
              <a:rPr lang="he-IL" sz="2000" dirty="0">
                <a:solidFill>
                  <a:srgbClr val="002060"/>
                </a:solidFill>
              </a:rPr>
              <a:t>ל </a:t>
            </a:r>
            <a:r>
              <a:rPr lang="en-US" sz="2000" dirty="0">
                <a:solidFill>
                  <a:srgbClr val="002060"/>
                </a:solidFill>
              </a:rPr>
              <a:t>60 kcal/mol</a:t>
            </a:r>
            <a:r>
              <a:rPr lang="he-IL" sz="2000" dirty="0">
                <a:solidFill>
                  <a:srgbClr val="002060"/>
                </a:solidFill>
              </a:rPr>
              <a:t>, בשילוב בין זמן הרצה וכמות קונפורמרים נוספים</a:t>
            </a:r>
            <a:r>
              <a:rPr lang="en-US" sz="2000" dirty="0">
                <a:solidFill>
                  <a:srgbClr val="002060"/>
                </a:solidFill>
              </a:rPr>
              <a:t/>
            </a:r>
            <a:br>
              <a:rPr lang="en-US" sz="2000" dirty="0">
                <a:solidFill>
                  <a:srgbClr val="002060"/>
                </a:solidFill>
              </a:rPr>
            </a:br>
            <a:r>
              <a:rPr lang="he-IL" sz="2000" dirty="0">
                <a:solidFill>
                  <a:srgbClr val="002060"/>
                </a:solidFill>
              </a:rPr>
              <a:t>שמתקבלים נבחר חלון הרצה של </a:t>
            </a:r>
            <a:r>
              <a:rPr lang="en-US" sz="2000" dirty="0">
                <a:solidFill>
                  <a:srgbClr val="002060"/>
                </a:solidFill>
              </a:rPr>
              <a:t>20 kcal/mol</a:t>
            </a:r>
            <a:r>
              <a:rPr lang="he-IL" sz="2000" dirty="0">
                <a:solidFill>
                  <a:srgbClr val="002060"/>
                </a:solidFill>
              </a:rPr>
              <a:t>.</a:t>
            </a:r>
            <a:r>
              <a:rPr lang="en-US" sz="2000" dirty="0">
                <a:solidFill>
                  <a:srgbClr val="002060"/>
                </a:solidFill>
              </a:rPr>
              <a:t/>
            </a:r>
            <a:br>
              <a:rPr lang="en-US" sz="2000" dirty="0">
                <a:solidFill>
                  <a:srgbClr val="002060"/>
                </a:solidFill>
              </a:rPr>
            </a:br>
            <a:endParaRPr lang="he-IL" sz="2000" dirty="0">
              <a:solidFill>
                <a:srgbClr val="002060"/>
              </a:solidFill>
            </a:endParaRPr>
          </a:p>
        </p:txBody>
      </p:sp>
      <p:sp>
        <p:nvSpPr>
          <p:cNvPr id="14" name="Rectangle 7">
            <a:extLst>
              <a:ext uri="{FF2B5EF4-FFF2-40B4-BE49-F238E27FC236}">
                <a16:creationId xmlns:a16="http://schemas.microsoft.com/office/drawing/2014/main" id="{5A7533B3-658B-4392-AF4D-1F03BD749FA7}"/>
              </a:ext>
            </a:extLst>
          </p:cNvPr>
          <p:cNvSpPr>
            <a:spLocks noChangeArrowheads="1"/>
          </p:cNvSpPr>
          <p:nvPr/>
        </p:nvSpPr>
        <p:spPr bwMode="auto">
          <a:xfrm>
            <a:off x="167951" y="3657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a:extLst>
              <a:ext uri="{FF2B5EF4-FFF2-40B4-BE49-F238E27FC236}">
                <a16:creationId xmlns:a16="http://schemas.microsoft.com/office/drawing/2014/main" id="{2F120FC3-937F-4BF2-9D90-4FFEE4B3CEFB}"/>
              </a:ext>
            </a:extLst>
          </p:cNvPr>
          <p:cNvPicPr/>
          <p:nvPr/>
        </p:nvPicPr>
        <p:blipFill>
          <a:blip r:embed="rId3"/>
          <a:stretch>
            <a:fillRect/>
          </a:stretch>
        </p:blipFill>
        <p:spPr>
          <a:xfrm>
            <a:off x="607716" y="3745782"/>
            <a:ext cx="299466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71EE2BA1-2CC1-4A38-8134-14757CAD7407}"/>
              </a:ext>
            </a:extLst>
          </p:cNvPr>
          <p:cNvSpPr/>
          <p:nvPr/>
        </p:nvSpPr>
        <p:spPr>
          <a:xfrm>
            <a:off x="400092" y="6136905"/>
            <a:ext cx="3409908" cy="276999"/>
          </a:xfrm>
          <a:prstGeom prst="rect">
            <a:avLst/>
          </a:prstGeom>
        </p:spPr>
        <p:txBody>
          <a:bodyPr wrap="none">
            <a:spAutoFit/>
          </a:bodyPr>
          <a:lstStyle/>
          <a:p>
            <a:r>
              <a:rPr lang="he-IL" sz="1200" dirty="0"/>
              <a:t>גרף 1: מספר הקונפורמרים שהתקבלו בכל חלון אנרגיה</a:t>
            </a:r>
            <a:endParaRPr lang="en-US" sz="1200" dirty="0"/>
          </a:p>
        </p:txBody>
      </p:sp>
    </p:spTree>
    <p:extLst>
      <p:ext uri="{BB962C8B-B14F-4D97-AF65-F5344CB8AC3E}">
        <p14:creationId xmlns:p14="http://schemas.microsoft.com/office/powerpoint/2010/main" val="108523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8</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p:sp>
        <p:nvSpPr>
          <p:cNvPr id="3" name="TextBox 2">
            <a:extLst>
              <a:ext uri="{FF2B5EF4-FFF2-40B4-BE49-F238E27FC236}">
                <a16:creationId xmlns:a16="http://schemas.microsoft.com/office/drawing/2014/main" id="{05E82B4B-5A9D-49F2-8F4A-0AE41E162A7E}"/>
              </a:ext>
            </a:extLst>
          </p:cNvPr>
          <p:cNvSpPr txBox="1"/>
          <p:nvPr/>
        </p:nvSpPr>
        <p:spPr>
          <a:xfrm>
            <a:off x="559269" y="527667"/>
            <a:ext cx="10883172" cy="4955203"/>
          </a:xfrm>
          <a:prstGeom prst="rect">
            <a:avLst/>
          </a:prstGeom>
          <a:noFill/>
        </p:spPr>
        <p:txBody>
          <a:bodyPr wrap="non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בניית מאגר מולקולות</a:t>
            </a:r>
          </a:p>
          <a:p>
            <a:pPr algn="r" rtl="1"/>
            <a:endParaRPr lang="he-IL" sz="2800" b="1" dirty="0">
              <a:solidFill>
                <a:srgbClr val="002060"/>
              </a:solidFill>
              <a:effectLst>
                <a:outerShdw blurRad="38100" dist="38100" dir="2700000" algn="tl">
                  <a:srgbClr val="000000">
                    <a:alpha val="43137"/>
                  </a:srgbClr>
                </a:outerShdw>
              </a:effectLst>
            </a:endParaRPr>
          </a:p>
          <a:p>
            <a:pPr marL="514350" indent="-514350" algn="r" rtl="1">
              <a:buFont typeface="+mj-lt"/>
              <a:buAutoNum type="arabicPeriod" startAt="3"/>
            </a:pPr>
            <a:r>
              <a:rPr lang="he-IL" sz="2000" dirty="0">
                <a:solidFill>
                  <a:srgbClr val="002060"/>
                </a:solidFill>
              </a:rPr>
              <a:t>חיפוש קונפורמרים – טבלה 1 מציגה את כמות הקונפורמרים אשר התקבלו בחלון האנרגיה שהוגדר ועבור </a:t>
            </a:r>
            <a:r>
              <a:rPr lang="en-US" sz="2000" dirty="0">
                <a:solidFill>
                  <a:srgbClr val="002060"/>
                </a:solidFill>
              </a:rPr>
              <a:t/>
            </a:r>
            <a:br>
              <a:rPr lang="en-US" sz="2000" dirty="0">
                <a:solidFill>
                  <a:srgbClr val="002060"/>
                </a:solidFill>
              </a:rPr>
            </a:br>
            <a:r>
              <a:rPr lang="he-IL" sz="2000" dirty="0">
                <a:solidFill>
                  <a:srgbClr val="002060"/>
                </a:solidFill>
              </a:rPr>
              <a:t>שש המולקולות הנבדקות </a:t>
            </a:r>
            <a:r>
              <a:rPr lang="en-US" sz="2000" dirty="0">
                <a:solidFill>
                  <a:srgbClr val="002060"/>
                </a:solidFill>
              </a:rPr>
              <a:t/>
            </a:r>
            <a:br>
              <a:rPr lang="en-US" sz="2000" dirty="0">
                <a:solidFill>
                  <a:srgbClr val="002060"/>
                </a:solidFill>
              </a:rPr>
            </a:br>
            <a:endParaRPr lang="he-IL" sz="2000" dirty="0">
              <a:solidFill>
                <a:srgbClr val="002060"/>
              </a:solidFill>
            </a:endParaRPr>
          </a:p>
          <a:p>
            <a:pPr marL="514350" indent="-514350" algn="r" rtl="1">
              <a:buFont typeface="+mj-lt"/>
              <a:buAutoNum type="arabicPeriod" startAt="3"/>
            </a:pPr>
            <a:endParaRPr lang="he-IL" sz="2000" dirty="0">
              <a:solidFill>
                <a:srgbClr val="002060"/>
              </a:solidFill>
            </a:endParaRPr>
          </a:p>
          <a:p>
            <a:pPr marL="514350" indent="-514350" algn="r" rtl="1">
              <a:buFont typeface="+mj-lt"/>
              <a:buAutoNum type="arabicPeriod" startAt="3"/>
            </a:pPr>
            <a:endParaRPr lang="he-IL" sz="2000" dirty="0">
              <a:solidFill>
                <a:srgbClr val="002060"/>
              </a:solidFill>
            </a:endParaRPr>
          </a:p>
          <a:p>
            <a:pPr marL="514350" indent="-514350" algn="r" rtl="1">
              <a:buFont typeface="+mj-lt"/>
              <a:buAutoNum type="arabicPeriod" startAt="3"/>
            </a:pPr>
            <a:endParaRPr lang="he-IL" sz="2000" dirty="0">
              <a:solidFill>
                <a:srgbClr val="002060"/>
              </a:solidFill>
            </a:endParaRPr>
          </a:p>
          <a:p>
            <a:pPr marL="514350" indent="-514350" algn="r" rtl="1">
              <a:buFont typeface="+mj-lt"/>
              <a:buAutoNum type="arabicPeriod" startAt="3"/>
            </a:pPr>
            <a:endParaRPr lang="he-IL" sz="2000" dirty="0">
              <a:solidFill>
                <a:srgbClr val="002060"/>
              </a:solidFill>
            </a:endParaRPr>
          </a:p>
          <a:p>
            <a:pPr marL="514350" indent="-514350" algn="r" rtl="1">
              <a:buFont typeface="+mj-lt"/>
              <a:buAutoNum type="arabicPeriod" startAt="3"/>
            </a:pPr>
            <a:endParaRPr lang="he-IL" sz="2000" dirty="0">
              <a:solidFill>
                <a:srgbClr val="002060"/>
              </a:solidFill>
            </a:endParaRPr>
          </a:p>
          <a:p>
            <a:pPr marL="514350" indent="-514350" algn="r" rtl="1">
              <a:buFont typeface="+mj-lt"/>
              <a:buAutoNum type="arabicPeriod" startAt="3"/>
            </a:pPr>
            <a:endParaRPr lang="he-IL" sz="2000" dirty="0">
              <a:solidFill>
                <a:srgbClr val="002060"/>
              </a:solidFill>
            </a:endParaRPr>
          </a:p>
          <a:p>
            <a:pPr marL="514350" indent="-514350" algn="r" rtl="1">
              <a:buFont typeface="+mj-lt"/>
              <a:buAutoNum type="arabicPeriod" startAt="3"/>
            </a:pPr>
            <a:endParaRPr lang="he-IL" sz="2000" dirty="0">
              <a:solidFill>
                <a:srgbClr val="002060"/>
              </a:solidFill>
            </a:endParaRPr>
          </a:p>
          <a:p>
            <a:pPr marL="514350" indent="-514350" algn="r" rtl="1">
              <a:buFont typeface="+mj-lt"/>
              <a:buAutoNum type="arabicPeriod" startAt="3"/>
            </a:pPr>
            <a:endParaRPr lang="he-IL" sz="2000" dirty="0">
              <a:solidFill>
                <a:srgbClr val="002060"/>
              </a:solidFill>
            </a:endParaRPr>
          </a:p>
          <a:p>
            <a:pPr lvl="1" algn="r" rtl="1"/>
            <a:r>
              <a:rPr lang="en-US" sz="2000" dirty="0">
                <a:solidFill>
                  <a:srgbClr val="002060"/>
                </a:solidFill>
              </a:rPr>
              <a:t/>
            </a:r>
            <a:br>
              <a:rPr lang="en-US" sz="2000" dirty="0">
                <a:solidFill>
                  <a:srgbClr val="002060"/>
                </a:solidFill>
              </a:rPr>
            </a:br>
            <a:endParaRPr lang="he-IL" sz="2000" dirty="0">
              <a:solidFill>
                <a:srgbClr val="002060"/>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D8950D39-CE11-4AE5-8B93-B65426498E53}"/>
                  </a:ext>
                </a:extLst>
              </p:cNvPr>
              <p:cNvGraphicFramePr>
                <a:graphicFrameLocks noGrp="1"/>
              </p:cNvGraphicFramePr>
              <p:nvPr>
                <p:extLst>
                  <p:ext uri="{D42A27DB-BD31-4B8C-83A1-F6EECF244321}">
                    <p14:modId xmlns:p14="http://schemas.microsoft.com/office/powerpoint/2010/main" val="2062945123"/>
                  </p:ext>
                </p:extLst>
              </p:nvPr>
            </p:nvGraphicFramePr>
            <p:xfrm>
              <a:off x="4737619" y="2205705"/>
              <a:ext cx="3238500" cy="2054479"/>
            </p:xfrm>
            <a:graphic>
              <a:graphicData uri="http://schemas.openxmlformats.org/drawingml/2006/table">
                <a:tbl>
                  <a:tblPr rtl="1" firstRow="1" firstCol="1" bandRow="1">
                    <a:tableStyleId>{5940675A-B579-460E-94D1-54222C63F5DA}</a:tableStyleId>
                  </a:tblPr>
                  <a:tblGrid>
                    <a:gridCol w="1165860">
                      <a:extLst>
                        <a:ext uri="{9D8B030D-6E8A-4147-A177-3AD203B41FA5}">
                          <a16:colId xmlns:a16="http://schemas.microsoft.com/office/drawing/2014/main" val="1131154728"/>
                        </a:ext>
                      </a:extLst>
                    </a:gridCol>
                    <a:gridCol w="2072640">
                      <a:extLst>
                        <a:ext uri="{9D8B030D-6E8A-4147-A177-3AD203B41FA5}">
                          <a16:colId xmlns:a16="http://schemas.microsoft.com/office/drawing/2014/main" val="948416046"/>
                        </a:ext>
                      </a:extLst>
                    </a:gridCol>
                  </a:tblGrid>
                  <a:tr h="0">
                    <a:tc>
                      <a:txBody>
                        <a:bodyPr/>
                        <a:lstStyle/>
                        <a:p>
                          <a:pPr algn="ctr" rtl="1">
                            <a:lnSpc>
                              <a:spcPct val="107000"/>
                            </a:lnSpc>
                            <a:spcAft>
                              <a:spcPts val="0"/>
                            </a:spcAft>
                          </a:pPr>
                          <a:r>
                            <a:rPr lang="he-IL" sz="1800">
                              <a:effectLst/>
                              <a:cs typeface="+mn-cs"/>
                            </a:rPr>
                            <a:t>מתכת </a:t>
                          </a:r>
                          <a:endParaRPr lang="en-US" sz="1800">
                            <a:effectLst/>
                            <a:latin typeface="Calibri" panose="020F0502020204030204" pitchFamily="34" charset="0"/>
                            <a:ea typeface="Calibri" panose="020F0502020204030204" pitchFamily="34" charset="0"/>
                            <a:cs typeface="+mn-cs"/>
                          </a:endParaRPr>
                        </a:p>
                      </a:txBody>
                      <a:tcPr marL="68580" marR="68580" marT="0" marB="0">
                        <a:solidFill>
                          <a:schemeClr val="accent5">
                            <a:lumMod val="60000"/>
                            <a:lumOff val="40000"/>
                          </a:schemeClr>
                        </a:solidFill>
                      </a:tcPr>
                    </a:tc>
                    <a:tc>
                      <a:txBody>
                        <a:bodyPr/>
                        <a:lstStyle/>
                        <a:p>
                          <a:pPr algn="r" rtl="1">
                            <a:lnSpc>
                              <a:spcPct val="107000"/>
                            </a:lnSpc>
                            <a:spcAft>
                              <a:spcPts val="0"/>
                            </a:spcAft>
                          </a:pPr>
                          <a:r>
                            <a:rPr lang="he-IL" sz="1800" dirty="0">
                              <a:effectLst/>
                              <a:cs typeface="+mn-cs"/>
                            </a:rPr>
                            <a:t>מספר קונפורמרים</a:t>
                          </a:r>
                          <a:endParaRPr lang="en-US" sz="1800" dirty="0">
                            <a:effectLst/>
                            <a:latin typeface="Calibri" panose="020F0502020204030204" pitchFamily="34" charset="0"/>
                            <a:ea typeface="Calibri" panose="020F0502020204030204" pitchFamily="34" charset="0"/>
                            <a:cs typeface="+mn-cs"/>
                          </a:endParaRPr>
                        </a:p>
                      </a:txBody>
                      <a:tcPr marL="68580" marR="68580" marT="0" marB="0">
                        <a:solidFill>
                          <a:schemeClr val="accent5">
                            <a:lumMod val="60000"/>
                            <a:lumOff val="40000"/>
                          </a:schemeClr>
                        </a:solidFill>
                      </a:tcPr>
                    </a:tc>
                    <a:extLst>
                      <a:ext uri="{0D108BD9-81ED-4DB2-BD59-A6C34878D82A}">
                        <a16:rowId xmlns:a16="http://schemas.microsoft.com/office/drawing/2014/main" val="133899999"/>
                      </a:ext>
                    </a:extLst>
                  </a:tr>
                  <a:tr h="0">
                    <a:tc>
                      <a:txBody>
                        <a:bodyPr/>
                        <a:lstStyle/>
                        <a:p>
                          <a:pPr algn="ctr" rtl="1">
                            <a:lnSpc>
                              <a:spcPct val="107000"/>
                            </a:lnSpc>
                            <a:spcAft>
                              <a:spcPts val="0"/>
                            </a:spcAft>
                          </a:pPr>
                          <a14:m>
                            <m:oMathPara xmlns:m="http://schemas.openxmlformats.org/officeDocument/2006/math">
                              <m:oMathParaPr>
                                <m:jc m:val="center"/>
                              </m:oMathParaPr>
                              <m:oMath xmlns:m="http://schemas.openxmlformats.org/officeDocument/2006/math">
                                <m:sSup>
                                  <m:sSupPr>
                                    <m:ctrlPr>
                                      <a:rPr lang="en-US" sz="1800" i="1">
                                        <a:effectLst/>
                                        <a:latin typeface="Cambria Math" panose="02040503050406030204" pitchFamily="18" charset="0"/>
                                        <a:cs typeface="+mn-cs"/>
                                      </a:rPr>
                                    </m:ctrlPr>
                                  </m:sSupPr>
                                  <m:e>
                                    <m:r>
                                      <a:rPr lang="en-US" sz="1800">
                                        <a:effectLst/>
                                        <a:latin typeface="Cambria Math" panose="02040503050406030204" pitchFamily="18" charset="0"/>
                                        <a:cs typeface="+mn-cs"/>
                                      </a:rPr>
                                      <m:t>𝐿𝑖</m:t>
                                    </m:r>
                                  </m:e>
                                  <m:sup>
                                    <m:r>
                                      <a:rPr lang="en-US" sz="1800">
                                        <a:effectLst/>
                                        <a:latin typeface="Cambria Math" panose="02040503050406030204" pitchFamily="18" charset="0"/>
                                        <a:cs typeface="+mn-cs"/>
                                      </a:rPr>
                                      <m:t>+</m:t>
                                    </m:r>
                                  </m:sup>
                                </m:sSup>
                              </m:oMath>
                            </m:oMathPara>
                          </a14:m>
                          <a:endParaRPr lang="en-US" sz="1800" dirty="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ctr" rtl="1">
                            <a:lnSpc>
                              <a:spcPct val="107000"/>
                            </a:lnSpc>
                            <a:spcAft>
                              <a:spcPts val="0"/>
                            </a:spcAft>
                          </a:pPr>
                          <a:r>
                            <a:rPr lang="he-IL" sz="1800" dirty="0">
                              <a:effectLst/>
                              <a:cs typeface="+mn-cs"/>
                            </a:rPr>
                            <a:t>237</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32887737"/>
                      </a:ext>
                    </a:extLst>
                  </a:tr>
                  <a:tr h="0">
                    <a:tc>
                      <a:txBody>
                        <a:bodyPr/>
                        <a:lstStyle/>
                        <a:p>
                          <a:pPr algn="ctr" rtl="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cs typeface="+mn-cs"/>
                                      </a:rPr>
                                    </m:ctrlPr>
                                  </m:sSupPr>
                                  <m:e>
                                    <m:r>
                                      <a:rPr lang="en-US" sz="1800">
                                        <a:effectLst/>
                                        <a:latin typeface="Cambria Math" panose="02040503050406030204" pitchFamily="18" charset="0"/>
                                        <a:cs typeface="+mn-cs"/>
                                      </a:rPr>
                                      <m:t>𝑁𝑎</m:t>
                                    </m:r>
                                  </m:e>
                                  <m:sup>
                                    <m:r>
                                      <a:rPr lang="en-US" sz="1800">
                                        <a:effectLst/>
                                        <a:latin typeface="Cambria Math" panose="02040503050406030204" pitchFamily="18" charset="0"/>
                                        <a:cs typeface="+mn-cs"/>
                                      </a:rPr>
                                      <m:t>+</m:t>
                                    </m:r>
                                  </m:sup>
                                </m:sSup>
                              </m:oMath>
                            </m:oMathPara>
                          </a14:m>
                          <a:endParaRPr lang="en-US" sz="180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ctr" rtl="1">
                            <a:lnSpc>
                              <a:spcPct val="107000"/>
                            </a:lnSpc>
                            <a:spcAft>
                              <a:spcPts val="0"/>
                            </a:spcAft>
                          </a:pPr>
                          <a:r>
                            <a:rPr lang="he-IL" sz="1800" dirty="0">
                              <a:effectLst/>
                              <a:cs typeface="+mn-cs"/>
                            </a:rPr>
                            <a:t>136</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3621443395"/>
                      </a:ext>
                    </a:extLst>
                  </a:tr>
                  <a:tr h="0">
                    <a:tc>
                      <a:txBody>
                        <a:bodyPr/>
                        <a:lstStyle/>
                        <a:p>
                          <a:pPr algn="ctr" rtl="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cs typeface="+mn-cs"/>
                                      </a:rPr>
                                    </m:ctrlPr>
                                  </m:sSupPr>
                                  <m:e>
                                    <m:r>
                                      <a:rPr lang="en-US" sz="1800">
                                        <a:effectLst/>
                                        <a:latin typeface="Cambria Math" panose="02040503050406030204" pitchFamily="18" charset="0"/>
                                        <a:cs typeface="+mn-cs"/>
                                      </a:rPr>
                                      <m:t>𝐾</m:t>
                                    </m:r>
                                  </m:e>
                                  <m:sup>
                                    <m:r>
                                      <a:rPr lang="en-US" sz="1800">
                                        <a:effectLst/>
                                        <a:latin typeface="Cambria Math" panose="02040503050406030204" pitchFamily="18" charset="0"/>
                                        <a:cs typeface="+mn-cs"/>
                                      </a:rPr>
                                      <m:t>+</m:t>
                                    </m:r>
                                  </m:sup>
                                </m:sSup>
                              </m:oMath>
                            </m:oMathPara>
                          </a14:m>
                          <a:endParaRPr lang="en-US" sz="180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ctr" rtl="1">
                            <a:lnSpc>
                              <a:spcPct val="107000"/>
                            </a:lnSpc>
                            <a:spcAft>
                              <a:spcPts val="0"/>
                            </a:spcAft>
                          </a:pPr>
                          <a:r>
                            <a:rPr lang="he-IL" sz="1800" dirty="0">
                              <a:effectLst/>
                              <a:cs typeface="+mn-cs"/>
                            </a:rPr>
                            <a:t>65</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687658885"/>
                      </a:ext>
                    </a:extLst>
                  </a:tr>
                  <a:tr h="0">
                    <a:tc>
                      <a:txBody>
                        <a:bodyPr/>
                        <a:lstStyle/>
                        <a:p>
                          <a:pPr algn="ctr" rtl="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cs typeface="+mn-cs"/>
                                      </a:rPr>
                                    </m:ctrlPr>
                                  </m:sSupPr>
                                  <m:e>
                                    <m:r>
                                      <a:rPr lang="en-US" sz="1800">
                                        <a:effectLst/>
                                        <a:latin typeface="Cambria Math" panose="02040503050406030204" pitchFamily="18" charset="0"/>
                                        <a:cs typeface="+mn-cs"/>
                                      </a:rPr>
                                      <m:t>𝑅𝑏</m:t>
                                    </m:r>
                                  </m:e>
                                  <m:sup>
                                    <m:r>
                                      <a:rPr lang="en-US" sz="1800">
                                        <a:effectLst/>
                                        <a:latin typeface="Cambria Math" panose="02040503050406030204" pitchFamily="18" charset="0"/>
                                        <a:cs typeface="+mn-cs"/>
                                      </a:rPr>
                                      <m:t>+</m:t>
                                    </m:r>
                                  </m:sup>
                                </m:sSup>
                              </m:oMath>
                            </m:oMathPara>
                          </a14:m>
                          <a:endParaRPr lang="en-US" sz="180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ctr" rtl="1">
                            <a:lnSpc>
                              <a:spcPct val="107000"/>
                            </a:lnSpc>
                            <a:spcAft>
                              <a:spcPts val="0"/>
                            </a:spcAft>
                          </a:pPr>
                          <a:r>
                            <a:rPr lang="he-IL" sz="1800" dirty="0">
                              <a:effectLst/>
                              <a:cs typeface="+mn-cs"/>
                            </a:rPr>
                            <a:t>101</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251236788"/>
                      </a:ext>
                    </a:extLst>
                  </a:tr>
                  <a:tr h="0">
                    <a:tc>
                      <a:txBody>
                        <a:bodyPr/>
                        <a:lstStyle/>
                        <a:p>
                          <a:pPr algn="ctr" rtl="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cs typeface="+mn-cs"/>
                                      </a:rPr>
                                    </m:ctrlPr>
                                  </m:sSupPr>
                                  <m:e>
                                    <m:r>
                                      <a:rPr lang="en-US" sz="1800">
                                        <a:effectLst/>
                                        <a:latin typeface="Cambria Math" panose="02040503050406030204" pitchFamily="18" charset="0"/>
                                        <a:cs typeface="+mn-cs"/>
                                      </a:rPr>
                                      <m:t>𝐶𝑠</m:t>
                                    </m:r>
                                  </m:e>
                                  <m:sup>
                                    <m:r>
                                      <a:rPr lang="en-US" sz="1800">
                                        <a:effectLst/>
                                        <a:latin typeface="Cambria Math" panose="02040503050406030204" pitchFamily="18" charset="0"/>
                                        <a:cs typeface="+mn-cs"/>
                                      </a:rPr>
                                      <m:t>+</m:t>
                                    </m:r>
                                  </m:sup>
                                </m:sSup>
                              </m:oMath>
                            </m:oMathPara>
                          </a14:m>
                          <a:endParaRPr lang="en-US" sz="180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ctr" rtl="1">
                            <a:lnSpc>
                              <a:spcPct val="107000"/>
                            </a:lnSpc>
                            <a:spcAft>
                              <a:spcPts val="0"/>
                            </a:spcAft>
                          </a:pPr>
                          <a:r>
                            <a:rPr lang="he-IL" sz="1800" dirty="0">
                              <a:effectLst/>
                              <a:cs typeface="+mn-cs"/>
                            </a:rPr>
                            <a:t>76</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2319233573"/>
                      </a:ext>
                    </a:extLst>
                  </a:tr>
                  <a:tr h="0">
                    <a:tc>
                      <a:txBody>
                        <a:bodyPr/>
                        <a:lstStyle/>
                        <a:p>
                          <a:pPr algn="ctr" rtl="1">
                            <a:lnSpc>
                              <a:spcPct val="107000"/>
                            </a:lnSpc>
                            <a:spcAft>
                              <a:spcPts val="0"/>
                            </a:spcAft>
                          </a:pPr>
                          <a:r>
                            <a:rPr lang="he-IL" sz="1800" dirty="0">
                              <a:effectLst/>
                              <a:cs typeface="+mn-cs"/>
                            </a:rPr>
                            <a:t>סה"כ</a:t>
                          </a:r>
                          <a:endParaRPr lang="en-US" sz="1800" dirty="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ctr" rtl="1">
                            <a:lnSpc>
                              <a:spcPct val="107000"/>
                            </a:lnSpc>
                            <a:spcAft>
                              <a:spcPts val="0"/>
                            </a:spcAft>
                          </a:pPr>
                          <a:r>
                            <a:rPr lang="he-IL" sz="1800" dirty="0">
                              <a:effectLst/>
                              <a:cs typeface="+mn-cs"/>
                            </a:rPr>
                            <a:t>612</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597124413"/>
                      </a:ext>
                    </a:extLst>
                  </a:tr>
                </a:tbl>
              </a:graphicData>
            </a:graphic>
          </p:graphicFrame>
        </mc:Choice>
        <mc:Fallback xmlns="">
          <p:graphicFrame>
            <p:nvGraphicFramePr>
              <p:cNvPr id="7" name="Table 6">
                <a:extLst>
                  <a:ext uri="{FF2B5EF4-FFF2-40B4-BE49-F238E27FC236}">
                    <a16:creationId xmlns:a16="http://schemas.microsoft.com/office/drawing/2014/main" id="{D8950D39-CE11-4AE5-8B93-B65426498E53}"/>
                  </a:ext>
                </a:extLst>
              </p:cNvPr>
              <p:cNvGraphicFramePr>
                <a:graphicFrameLocks noGrp="1"/>
              </p:cNvGraphicFramePr>
              <p:nvPr>
                <p:extLst>
                  <p:ext uri="{D42A27DB-BD31-4B8C-83A1-F6EECF244321}">
                    <p14:modId xmlns:p14="http://schemas.microsoft.com/office/powerpoint/2010/main" val="2062945123"/>
                  </p:ext>
                </p:extLst>
              </p:nvPr>
            </p:nvGraphicFramePr>
            <p:xfrm>
              <a:off x="4737619" y="2205705"/>
              <a:ext cx="3238500" cy="2024889"/>
            </p:xfrm>
            <a:graphic>
              <a:graphicData uri="http://schemas.openxmlformats.org/drawingml/2006/table">
                <a:tbl>
                  <a:tblPr rtl="1" firstRow="1" firstCol="1" bandRow="1">
                    <a:tableStyleId>{5940675A-B579-460E-94D1-54222C63F5DA}</a:tableStyleId>
                  </a:tblPr>
                  <a:tblGrid>
                    <a:gridCol w="1165860">
                      <a:extLst>
                        <a:ext uri="{9D8B030D-6E8A-4147-A177-3AD203B41FA5}">
                          <a16:colId xmlns:a16="http://schemas.microsoft.com/office/drawing/2014/main" val="1131154728"/>
                        </a:ext>
                      </a:extLst>
                    </a:gridCol>
                    <a:gridCol w="2072640">
                      <a:extLst>
                        <a:ext uri="{9D8B030D-6E8A-4147-A177-3AD203B41FA5}">
                          <a16:colId xmlns:a16="http://schemas.microsoft.com/office/drawing/2014/main" val="948416046"/>
                        </a:ext>
                      </a:extLst>
                    </a:gridCol>
                  </a:tblGrid>
                  <a:tr h="278702">
                    <a:tc>
                      <a:txBody>
                        <a:bodyPr/>
                        <a:lstStyle/>
                        <a:p>
                          <a:pPr algn="ctr" rtl="1">
                            <a:lnSpc>
                              <a:spcPct val="107000"/>
                            </a:lnSpc>
                            <a:spcAft>
                              <a:spcPts val="0"/>
                            </a:spcAft>
                          </a:pPr>
                          <a:r>
                            <a:rPr lang="he-IL" sz="1800">
                              <a:effectLst/>
                              <a:cs typeface="+mn-cs"/>
                            </a:rPr>
                            <a:t>מתכת </a:t>
                          </a:r>
                          <a:endParaRPr lang="en-US" sz="1800">
                            <a:effectLst/>
                            <a:latin typeface="Calibri" panose="020F0502020204030204" pitchFamily="34" charset="0"/>
                            <a:ea typeface="Calibri" panose="020F0502020204030204" pitchFamily="34" charset="0"/>
                            <a:cs typeface="+mn-cs"/>
                          </a:endParaRPr>
                        </a:p>
                      </a:txBody>
                      <a:tcPr marL="68580" marR="68580" marT="0" marB="0">
                        <a:solidFill>
                          <a:schemeClr val="accent5">
                            <a:lumMod val="60000"/>
                            <a:lumOff val="40000"/>
                          </a:schemeClr>
                        </a:solidFill>
                      </a:tcPr>
                    </a:tc>
                    <a:tc>
                      <a:txBody>
                        <a:bodyPr/>
                        <a:lstStyle/>
                        <a:p>
                          <a:pPr algn="r" rtl="1">
                            <a:lnSpc>
                              <a:spcPct val="107000"/>
                            </a:lnSpc>
                            <a:spcAft>
                              <a:spcPts val="0"/>
                            </a:spcAft>
                          </a:pPr>
                          <a:r>
                            <a:rPr lang="he-IL" sz="1800" dirty="0">
                              <a:effectLst/>
                              <a:cs typeface="+mn-cs"/>
                            </a:rPr>
                            <a:t>מספר קונפורמרים</a:t>
                          </a:r>
                          <a:endParaRPr lang="en-US" sz="1800" dirty="0">
                            <a:effectLst/>
                            <a:latin typeface="Calibri" panose="020F0502020204030204" pitchFamily="34" charset="0"/>
                            <a:ea typeface="Calibri" panose="020F0502020204030204" pitchFamily="34" charset="0"/>
                            <a:cs typeface="+mn-cs"/>
                          </a:endParaRPr>
                        </a:p>
                      </a:txBody>
                      <a:tcPr marL="68580" marR="68580" marT="0" marB="0">
                        <a:solidFill>
                          <a:schemeClr val="accent5">
                            <a:lumMod val="60000"/>
                            <a:lumOff val="40000"/>
                          </a:schemeClr>
                        </a:solidFill>
                      </a:tcPr>
                    </a:tc>
                    <a:extLst>
                      <a:ext uri="{0D108BD9-81ED-4DB2-BD59-A6C34878D82A}">
                        <a16:rowId xmlns:a16="http://schemas.microsoft.com/office/drawing/2014/main" val="133899999"/>
                      </a:ext>
                    </a:extLst>
                  </a:tr>
                  <a:tr h="293497">
                    <a:tc>
                      <a:txBody>
                        <a:bodyPr/>
                        <a:lstStyle/>
                        <a:p>
                          <a:endParaRPr lang="en-US"/>
                        </a:p>
                      </a:txBody>
                      <a:tcPr marL="68580" marR="68580" marT="0" marB="0">
                        <a:blipFill>
                          <a:blip r:embed="rId4"/>
                          <a:stretch>
                            <a:fillRect l="-521" t="-120833" r="-178125" b="-545833"/>
                          </a:stretch>
                        </a:blipFill>
                      </a:tcPr>
                    </a:tc>
                    <a:tc>
                      <a:txBody>
                        <a:bodyPr/>
                        <a:lstStyle/>
                        <a:p>
                          <a:pPr algn="ctr" rtl="1">
                            <a:lnSpc>
                              <a:spcPct val="107000"/>
                            </a:lnSpc>
                            <a:spcAft>
                              <a:spcPts val="0"/>
                            </a:spcAft>
                          </a:pPr>
                          <a:r>
                            <a:rPr lang="he-IL" sz="1800" dirty="0">
                              <a:effectLst/>
                              <a:cs typeface="+mn-cs"/>
                            </a:rPr>
                            <a:t>237</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32887737"/>
                      </a:ext>
                    </a:extLst>
                  </a:tr>
                  <a:tr h="293497">
                    <a:tc>
                      <a:txBody>
                        <a:bodyPr/>
                        <a:lstStyle/>
                        <a:p>
                          <a:endParaRPr lang="en-US"/>
                        </a:p>
                      </a:txBody>
                      <a:tcPr marL="68580" marR="68580" marT="0" marB="0">
                        <a:blipFill>
                          <a:blip r:embed="rId4"/>
                          <a:stretch>
                            <a:fillRect l="-521" t="-220833" r="-178125" b="-445833"/>
                          </a:stretch>
                        </a:blipFill>
                      </a:tcPr>
                    </a:tc>
                    <a:tc>
                      <a:txBody>
                        <a:bodyPr/>
                        <a:lstStyle/>
                        <a:p>
                          <a:pPr algn="ctr" rtl="1">
                            <a:lnSpc>
                              <a:spcPct val="107000"/>
                            </a:lnSpc>
                            <a:spcAft>
                              <a:spcPts val="0"/>
                            </a:spcAft>
                          </a:pPr>
                          <a:r>
                            <a:rPr lang="he-IL" sz="1800" dirty="0">
                              <a:effectLst/>
                              <a:cs typeface="+mn-cs"/>
                            </a:rPr>
                            <a:t>136</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3621443395"/>
                      </a:ext>
                    </a:extLst>
                  </a:tr>
                  <a:tr h="293497">
                    <a:tc>
                      <a:txBody>
                        <a:bodyPr/>
                        <a:lstStyle/>
                        <a:p>
                          <a:endParaRPr lang="en-US"/>
                        </a:p>
                      </a:txBody>
                      <a:tcPr marL="68580" marR="68580" marT="0" marB="0">
                        <a:blipFill>
                          <a:blip r:embed="rId4"/>
                          <a:stretch>
                            <a:fillRect l="-521" t="-314286" r="-178125" b="-336735"/>
                          </a:stretch>
                        </a:blipFill>
                      </a:tcPr>
                    </a:tc>
                    <a:tc>
                      <a:txBody>
                        <a:bodyPr/>
                        <a:lstStyle/>
                        <a:p>
                          <a:pPr algn="ctr" rtl="1">
                            <a:lnSpc>
                              <a:spcPct val="107000"/>
                            </a:lnSpc>
                            <a:spcAft>
                              <a:spcPts val="0"/>
                            </a:spcAft>
                          </a:pPr>
                          <a:r>
                            <a:rPr lang="he-IL" sz="1800" dirty="0">
                              <a:effectLst/>
                              <a:cs typeface="+mn-cs"/>
                            </a:rPr>
                            <a:t>65</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687658885"/>
                      </a:ext>
                    </a:extLst>
                  </a:tr>
                  <a:tr h="293497">
                    <a:tc>
                      <a:txBody>
                        <a:bodyPr/>
                        <a:lstStyle/>
                        <a:p>
                          <a:endParaRPr lang="en-US"/>
                        </a:p>
                      </a:txBody>
                      <a:tcPr marL="68580" marR="68580" marT="0" marB="0">
                        <a:blipFill>
                          <a:blip r:embed="rId4"/>
                          <a:stretch>
                            <a:fillRect l="-521" t="-422917" r="-178125" b="-243750"/>
                          </a:stretch>
                        </a:blipFill>
                      </a:tcPr>
                    </a:tc>
                    <a:tc>
                      <a:txBody>
                        <a:bodyPr/>
                        <a:lstStyle/>
                        <a:p>
                          <a:pPr algn="ctr" rtl="1">
                            <a:lnSpc>
                              <a:spcPct val="107000"/>
                            </a:lnSpc>
                            <a:spcAft>
                              <a:spcPts val="0"/>
                            </a:spcAft>
                          </a:pPr>
                          <a:r>
                            <a:rPr lang="he-IL" sz="1800" dirty="0">
                              <a:effectLst/>
                              <a:cs typeface="+mn-cs"/>
                            </a:rPr>
                            <a:t>101</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251236788"/>
                      </a:ext>
                    </a:extLst>
                  </a:tr>
                  <a:tr h="293497">
                    <a:tc>
                      <a:txBody>
                        <a:bodyPr/>
                        <a:lstStyle/>
                        <a:p>
                          <a:endParaRPr lang="en-US"/>
                        </a:p>
                      </a:txBody>
                      <a:tcPr marL="68580" marR="68580" marT="0" marB="0">
                        <a:blipFill>
                          <a:blip r:embed="rId4"/>
                          <a:stretch>
                            <a:fillRect l="-521" t="-522917" r="-178125" b="-143750"/>
                          </a:stretch>
                        </a:blipFill>
                      </a:tcPr>
                    </a:tc>
                    <a:tc>
                      <a:txBody>
                        <a:bodyPr/>
                        <a:lstStyle/>
                        <a:p>
                          <a:pPr algn="ctr" rtl="1">
                            <a:lnSpc>
                              <a:spcPct val="107000"/>
                            </a:lnSpc>
                            <a:spcAft>
                              <a:spcPts val="0"/>
                            </a:spcAft>
                          </a:pPr>
                          <a:r>
                            <a:rPr lang="he-IL" sz="1800" dirty="0">
                              <a:effectLst/>
                              <a:cs typeface="+mn-cs"/>
                            </a:rPr>
                            <a:t>76</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2319233573"/>
                      </a:ext>
                    </a:extLst>
                  </a:tr>
                  <a:tr h="278702">
                    <a:tc>
                      <a:txBody>
                        <a:bodyPr/>
                        <a:lstStyle/>
                        <a:p>
                          <a:pPr algn="ctr" rtl="1">
                            <a:lnSpc>
                              <a:spcPct val="107000"/>
                            </a:lnSpc>
                            <a:spcAft>
                              <a:spcPts val="0"/>
                            </a:spcAft>
                          </a:pPr>
                          <a:r>
                            <a:rPr lang="he-IL" sz="1800" dirty="0">
                              <a:effectLst/>
                              <a:cs typeface="+mn-cs"/>
                            </a:rPr>
                            <a:t>סה"כ</a:t>
                          </a:r>
                          <a:endParaRPr lang="en-US" sz="1800" dirty="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ctr" rtl="1">
                            <a:lnSpc>
                              <a:spcPct val="107000"/>
                            </a:lnSpc>
                            <a:spcAft>
                              <a:spcPts val="0"/>
                            </a:spcAft>
                          </a:pPr>
                          <a:r>
                            <a:rPr lang="he-IL" sz="1800" dirty="0">
                              <a:effectLst/>
                              <a:cs typeface="+mn-cs"/>
                            </a:rPr>
                            <a:t>612</a:t>
                          </a:r>
                          <a:endParaRPr lang="en-US" sz="18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597124413"/>
                      </a:ext>
                    </a:extLst>
                  </a:tr>
                </a:tbl>
              </a:graphicData>
            </a:graphic>
          </p:graphicFrame>
        </mc:Fallback>
      </mc:AlternateContent>
      <p:sp>
        <p:nvSpPr>
          <p:cNvPr id="8" name="Rectangle 7">
            <a:extLst>
              <a:ext uri="{FF2B5EF4-FFF2-40B4-BE49-F238E27FC236}">
                <a16:creationId xmlns:a16="http://schemas.microsoft.com/office/drawing/2014/main" id="{9C8659A6-03F4-45E9-8648-2A83FB98A567}"/>
              </a:ext>
            </a:extLst>
          </p:cNvPr>
          <p:cNvSpPr/>
          <p:nvPr/>
        </p:nvSpPr>
        <p:spPr>
          <a:xfrm>
            <a:off x="4957287" y="4221023"/>
            <a:ext cx="2799163" cy="311239"/>
          </a:xfrm>
          <a:prstGeom prst="rect">
            <a:avLst/>
          </a:prstGeom>
        </p:spPr>
        <p:txBody>
          <a:bodyPr wrap="none">
            <a:spAutoFit/>
          </a:bodyPr>
          <a:lstStyle/>
          <a:p>
            <a:pPr algn="ctr" rtl="1">
              <a:lnSpc>
                <a:spcPct val="107000"/>
              </a:lnSpc>
              <a:spcAft>
                <a:spcPts val="0"/>
              </a:spcAft>
            </a:pPr>
            <a:r>
              <a:rPr lang="he-IL" sz="1400" dirty="0">
                <a:latin typeface="Calibri" panose="020F0502020204030204" pitchFamily="34" charset="0"/>
                <a:ea typeface="Times New Roman" panose="02020603050405020304" pitchFamily="18" charset="0"/>
              </a:rPr>
              <a:t>טבלה 1:  סה"כ קונפורמרים שהתקבלו</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104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323B0-A73D-409C-8B20-E37DC54CFC2D}"/>
              </a:ext>
            </a:extLst>
          </p:cNvPr>
          <p:cNvPicPr>
            <a:picLocks noChangeAspect="1"/>
          </p:cNvPicPr>
          <p:nvPr/>
        </p:nvPicPr>
        <p:blipFill rotWithShape="1">
          <a:blip r:embed="rId3"/>
          <a:srcRect t="800" r="-1" b="-1"/>
          <a:stretch/>
        </p:blipFill>
        <p:spPr>
          <a:xfrm>
            <a:off x="57260" y="31933"/>
            <a:ext cx="1561880" cy="1288928"/>
          </a:xfrm>
          <a:prstGeom prst="rect">
            <a:avLst/>
          </a:prstGeom>
        </p:spPr>
      </p:pic>
      <p:sp>
        <p:nvSpPr>
          <p:cNvPr id="4" name="Date Placeholder 3">
            <a:extLst>
              <a:ext uri="{FF2B5EF4-FFF2-40B4-BE49-F238E27FC236}">
                <a16:creationId xmlns:a16="http://schemas.microsoft.com/office/drawing/2014/main" id="{3B93B04D-38C8-451E-91A0-52C9E25DB24C}"/>
              </a:ext>
            </a:extLst>
          </p:cNvPr>
          <p:cNvSpPr>
            <a:spLocks noGrp="1"/>
          </p:cNvSpPr>
          <p:nvPr>
            <p:ph type="dt" sz="half" idx="10"/>
          </p:nvPr>
        </p:nvSpPr>
        <p:spPr>
          <a:xfrm>
            <a:off x="838200" y="6356350"/>
            <a:ext cx="2743200" cy="365125"/>
          </a:xfrm>
        </p:spPr>
        <p:txBody>
          <a:bodyPr/>
          <a:lstStyle/>
          <a:p>
            <a:r>
              <a:rPr lang="en-US"/>
              <a:t>2020 יוני</a:t>
            </a:r>
            <a:endParaRPr lang="en-US" dirty="0"/>
          </a:p>
        </p:txBody>
      </p:sp>
      <p:sp>
        <p:nvSpPr>
          <p:cNvPr id="5" name="Slide Number Placeholder 4">
            <a:extLst>
              <a:ext uri="{FF2B5EF4-FFF2-40B4-BE49-F238E27FC236}">
                <a16:creationId xmlns:a16="http://schemas.microsoft.com/office/drawing/2014/main" id="{A7AB04BB-A9D0-49B3-8969-8D62EEB6E096}"/>
              </a:ext>
            </a:extLst>
          </p:cNvPr>
          <p:cNvSpPr>
            <a:spLocks noGrp="1"/>
          </p:cNvSpPr>
          <p:nvPr>
            <p:ph type="sldNum" sz="quarter" idx="12"/>
          </p:nvPr>
        </p:nvSpPr>
        <p:spPr>
          <a:xfrm>
            <a:off x="8610600" y="6356350"/>
            <a:ext cx="2743200" cy="365125"/>
          </a:xfrm>
        </p:spPr>
        <p:txBody>
          <a:bodyPr/>
          <a:lstStyle/>
          <a:p>
            <a:fld id="{08677DA8-1E84-4C3F-B85D-275B004AFE4F}" type="slidenum">
              <a:rPr lang="en-US" smtClean="0"/>
              <a:t>9</a:t>
            </a:fld>
            <a:endParaRPr lang="en-US"/>
          </a:p>
        </p:txBody>
      </p:sp>
      <p:sp>
        <p:nvSpPr>
          <p:cNvPr id="6" name="Footer Placeholder 5">
            <a:extLst>
              <a:ext uri="{FF2B5EF4-FFF2-40B4-BE49-F238E27FC236}">
                <a16:creationId xmlns:a16="http://schemas.microsoft.com/office/drawing/2014/main" id="{972C2AC8-5E63-4342-A9BB-C9CE6CCAA2FD}"/>
              </a:ext>
            </a:extLst>
          </p:cNvPr>
          <p:cNvSpPr>
            <a:spLocks noGrp="1"/>
          </p:cNvSpPr>
          <p:nvPr>
            <p:ph type="ftr" sz="quarter" idx="11"/>
          </p:nvPr>
        </p:nvSpPr>
        <p:spPr>
          <a:xfrm>
            <a:off x="4038600" y="6356350"/>
            <a:ext cx="4114800" cy="365125"/>
          </a:xfrm>
        </p:spPr>
        <p:txBody>
          <a:bodyPr/>
          <a:lstStyle/>
          <a:p>
            <a:r>
              <a:rPr lang="he-IL"/>
              <a:t>רונן תורן</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82B4B-5A9D-49F2-8F4A-0AE41E162A7E}"/>
                  </a:ext>
                </a:extLst>
              </p:cNvPr>
              <p:cNvSpPr txBox="1"/>
              <p:nvPr/>
            </p:nvSpPr>
            <p:spPr>
              <a:xfrm>
                <a:off x="401216" y="527667"/>
                <a:ext cx="11041225" cy="5992218"/>
              </a:xfrm>
              <a:prstGeom prst="rect">
                <a:avLst/>
              </a:prstGeom>
              <a:noFill/>
            </p:spPr>
            <p:txBody>
              <a:bodyPr wrap="square" rtlCol="0">
                <a:spAutoFit/>
              </a:bodyPr>
              <a:lstStyle/>
              <a:p>
                <a:pPr algn="r" rtl="1"/>
                <a:r>
                  <a:rPr lang="he-IL" sz="2800" b="1" dirty="0">
                    <a:solidFill>
                      <a:srgbClr val="002060"/>
                    </a:solidFill>
                    <a:effectLst>
                      <a:outerShdw blurRad="38100" dist="38100" dir="2700000" algn="tl">
                        <a:srgbClr val="000000">
                          <a:alpha val="43137"/>
                        </a:srgbClr>
                      </a:outerShdw>
                    </a:effectLst>
                  </a:rPr>
                  <a:t>חומרים ושיטות</a:t>
                </a:r>
                <a:r>
                  <a:rPr lang="en-US" sz="2800" b="1" dirty="0">
                    <a:solidFill>
                      <a:srgbClr val="002060"/>
                    </a:solidFill>
                    <a:effectLst>
                      <a:outerShdw blurRad="38100" dist="38100" dir="2700000" algn="tl">
                        <a:srgbClr val="000000">
                          <a:alpha val="43137"/>
                        </a:srgbClr>
                      </a:outerShdw>
                    </a:effectLst>
                  </a:rPr>
                  <a:t> </a:t>
                </a:r>
                <a:r>
                  <a:rPr lang="he-IL" sz="2800" b="1" dirty="0">
                    <a:solidFill>
                      <a:srgbClr val="002060"/>
                    </a:solidFill>
                    <a:effectLst>
                      <a:outerShdw blurRad="38100" dist="38100" dir="2700000" algn="tl">
                        <a:srgbClr val="000000">
                          <a:alpha val="43137"/>
                        </a:srgbClr>
                      </a:outerShdw>
                    </a:effectLst>
                  </a:rPr>
                  <a:t> - בניית מאגר מולקולות</a:t>
                </a:r>
              </a:p>
              <a:p>
                <a:pPr algn="r" rtl="1"/>
                <a:endParaRPr lang="he-IL" sz="2800" b="1" dirty="0">
                  <a:solidFill>
                    <a:srgbClr val="002060"/>
                  </a:solidFill>
                  <a:effectLst>
                    <a:outerShdw blurRad="38100" dist="38100" dir="2700000" algn="tl">
                      <a:srgbClr val="000000">
                        <a:alpha val="43137"/>
                      </a:srgbClr>
                    </a:outerShdw>
                  </a:effectLst>
                </a:endParaRPr>
              </a:p>
              <a:p>
                <a:pPr marL="914400" lvl="1" indent="-457200" algn="r" rtl="1">
                  <a:buFont typeface="+mj-lt"/>
                  <a:buAutoNum type="arabicPeriod" startAt="4"/>
                </a:pPr>
                <a:r>
                  <a:rPr lang="he-IL" sz="2000" dirty="0">
                    <a:solidFill>
                      <a:srgbClr val="002060"/>
                    </a:solidFill>
                  </a:rPr>
                  <a:t>חישוב נתוני מבנה, מרחק וסימטריה</a:t>
                </a:r>
                <a:r>
                  <a:rPr lang="en-US" sz="2000" dirty="0">
                    <a:solidFill>
                      <a:srgbClr val="002060"/>
                    </a:solidFill>
                  </a:rPr>
                  <a:t/>
                </a:r>
                <a:br>
                  <a:rPr lang="en-US" sz="2000" dirty="0">
                    <a:solidFill>
                      <a:srgbClr val="002060"/>
                    </a:solidFill>
                  </a:rPr>
                </a:br>
                <a:r>
                  <a:rPr lang="he-IL" sz="2000" dirty="0">
                    <a:solidFill>
                      <a:srgbClr val="002060"/>
                    </a:solidFill>
                  </a:rPr>
                  <a:t>לכל המולקולות במאגר נאספו הנתנונים הבאים:</a:t>
                </a:r>
                <a:endParaRPr lang="en-US" sz="2000" dirty="0">
                  <a:solidFill>
                    <a:srgbClr val="002060"/>
                  </a:solidFill>
                </a:endParaRPr>
              </a:p>
              <a:p>
                <a:pPr marL="1371600" lvl="2" indent="-457200" algn="r" rtl="1">
                  <a:buFont typeface="Arial" panose="020B0604020202020204" pitchFamily="34" charset="0"/>
                  <a:buChar char="•"/>
                </a:pPr>
                <a:r>
                  <a:rPr lang="he-IL" sz="2000" dirty="0">
                    <a:solidFill>
                      <a:srgbClr val="002060"/>
                    </a:solidFill>
                  </a:rPr>
                  <a:t>אנרגיה פוטנציאלית – </a:t>
                </a:r>
                <a:r>
                  <a:rPr lang="en-US" sz="2000" dirty="0">
                    <a:solidFill>
                      <a:srgbClr val="002060"/>
                    </a:solidFill>
                  </a:rPr>
                  <a:t>E [kcal/mol]</a:t>
                </a:r>
                <a:endParaRPr lang="he-IL" sz="2000" dirty="0">
                  <a:solidFill>
                    <a:srgbClr val="002060"/>
                  </a:solidFill>
                </a:endParaRPr>
              </a:p>
              <a:p>
                <a:pPr lvl="2" algn="r" rtl="1"/>
                <a:r>
                  <a:rPr lang="en-US" sz="2000" dirty="0">
                    <a:solidFill>
                      <a:srgbClr val="002060"/>
                    </a:solidFill>
                  </a:rPr>
                  <a:t/>
                </a:r>
                <a:br>
                  <a:rPr lang="en-US" sz="2000" dirty="0">
                    <a:solidFill>
                      <a:srgbClr val="002060"/>
                    </a:solidFill>
                  </a:rPr>
                </a:br>
                <a14:m>
                  <m:oMathPara xmlns:m="http://schemas.openxmlformats.org/officeDocument/2006/math">
                    <m:oMathParaPr>
                      <m:jc m:val="left"/>
                    </m:oMathParaPr>
                    <m:oMath xmlns:m="http://schemas.openxmlformats.org/officeDocument/2006/math">
                      <m:d>
                        <m:dPr>
                          <m:ctrlPr>
                            <a:rPr lang="en-US"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1</m:t>
                          </m:r>
                        </m:e>
                      </m:d>
                      <m:r>
                        <a:rPr lang="en-US" b="0" i="1" smtClean="0">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𝐸</m:t>
                      </m:r>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𝑠𝑡𝑟</m:t>
                          </m:r>
                        </m:sub>
                      </m:sSub>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𝑎𝑛𝑔</m:t>
                          </m:r>
                        </m:sub>
                      </m:sSub>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𝑠𝑡𝑏</m:t>
                          </m:r>
                        </m:sub>
                      </m:sSub>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𝑜𝑜𝑝</m:t>
                          </m:r>
                        </m:sub>
                      </m:sSub>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𝑡𝑜𝑟</m:t>
                          </m:r>
                        </m:sub>
                      </m:sSub>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𝑣𝑑𝑤</m:t>
                          </m:r>
                        </m:sub>
                      </m:sSub>
                    </m:oMath>
                  </m:oMathPara>
                </a14:m>
                <a:endParaRPr lang="he-IL" dirty="0">
                  <a:solidFill>
                    <a:srgbClr val="002060"/>
                  </a:solidFill>
                </a:endParaRPr>
              </a:p>
              <a:p>
                <a:pPr lvl="2" algn="r" rtl="1"/>
                <a:endParaRPr lang="he-IL" dirty="0">
                  <a:solidFill>
                    <a:srgbClr val="002060"/>
                  </a:solidFill>
                </a:endParaRPr>
              </a:p>
              <a:p>
                <a:pPr marL="1371600" lvl="2" indent="-457200" algn="r" rtl="1">
                  <a:buFont typeface="Arial" panose="020B0604020202020204" pitchFamily="34" charset="0"/>
                  <a:buChar char="•"/>
                </a:pPr>
                <a:r>
                  <a:rPr lang="he-IL" sz="2000" dirty="0">
                    <a:solidFill>
                      <a:srgbClr val="002060"/>
                    </a:solidFill>
                  </a:rPr>
                  <a:t>גלובולריות – </a:t>
                </a:r>
                <a:r>
                  <a:rPr lang="en-US" sz="2000" dirty="0">
                    <a:solidFill>
                      <a:srgbClr val="002060"/>
                    </a:solidFill>
                  </a:rPr>
                  <a:t>glob</a:t>
                </a:r>
                <a:r>
                  <a:rPr lang="he-IL" sz="2000" dirty="0">
                    <a:solidFill>
                      <a:srgbClr val="002060"/>
                    </a:solidFill>
                  </a:rPr>
                  <a:t> – מידת הכדוריות של המולקולה בשלושה מימדים כמדד מנבא לנפחיות </a:t>
                </a:r>
                <a:r>
                  <a:rPr lang="en-US" sz="2000" dirty="0">
                    <a:solidFill>
                      <a:srgbClr val="002060"/>
                    </a:solidFill>
                  </a:rPr>
                  <a:t/>
                </a:r>
                <a:br>
                  <a:rPr lang="en-US" sz="2000" dirty="0">
                    <a:solidFill>
                      <a:srgbClr val="002060"/>
                    </a:solidFill>
                  </a:rPr>
                </a:br>
                <a:r>
                  <a:rPr lang="he-IL" sz="2000" dirty="0">
                    <a:solidFill>
                      <a:srgbClr val="002060"/>
                    </a:solidFill>
                  </a:rPr>
                  <a:t>במולקולה ולהימצאות "כלוב"</a:t>
                </a:r>
                <a:r>
                  <a:rPr lang="en-US" sz="2000" dirty="0">
                    <a:solidFill>
                      <a:srgbClr val="002060"/>
                    </a:solidFill>
                  </a:rPr>
                  <a:t> </a:t>
                </a:r>
                <a:r>
                  <a:rPr lang="he-IL" sz="2000" dirty="0">
                    <a:solidFill>
                      <a:srgbClr val="002060"/>
                    </a:solidFill>
                  </a:rPr>
                  <a:t>ללכידת קטיון</a:t>
                </a:r>
              </a:p>
              <a:p>
                <a:pPr lvl="2" algn="r" rtl="1"/>
                <a:r>
                  <a:rPr lang="en-US" sz="2000" dirty="0">
                    <a:solidFill>
                      <a:srgbClr val="002060"/>
                    </a:solidFill>
                  </a:rPr>
                  <a:t/>
                </a:r>
                <a:br>
                  <a:rPr lang="en-US" sz="2000" dirty="0">
                    <a:solidFill>
                      <a:srgbClr val="002060"/>
                    </a:solidFill>
                  </a:rPr>
                </a:br>
                <a14:m>
                  <m:oMathPara xmlns:m="http://schemas.openxmlformats.org/officeDocument/2006/math">
                    <m:oMathParaPr>
                      <m:jc m:val="left"/>
                    </m:oMathParaPr>
                    <m:oMath xmlns:m="http://schemas.openxmlformats.org/officeDocument/2006/math">
                      <m:d>
                        <m:dPr>
                          <m:ctrlPr>
                            <a:rPr lang="en-US"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2</m:t>
                          </m:r>
                        </m:e>
                      </m:d>
                      <m:r>
                        <a:rPr lang="en-US" b="0" i="1" smtClean="0">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𝑔𝑙𝑜𝑏</m:t>
                      </m:r>
                      <m:r>
                        <a:rPr lang="en-US" i="1">
                          <a:solidFill>
                            <a:srgbClr val="002060"/>
                          </a:solidFill>
                          <a:latin typeface="Cambria Math" panose="02040503050406030204" pitchFamily="18" charset="0"/>
                        </a:rPr>
                        <m:t>= </m:t>
                      </m:r>
                      <m:f>
                        <m:fPr>
                          <m:ctrlPr>
                            <a:rPr lang="en-US" i="1">
                              <a:solidFill>
                                <a:srgbClr val="002060"/>
                              </a:solidFill>
                              <a:latin typeface="Cambria Math" panose="02040503050406030204" pitchFamily="18" charset="0"/>
                            </a:rPr>
                          </m:ctrlPr>
                        </m:fPr>
                        <m:num>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𝐼</m:t>
                              </m:r>
                            </m:e>
                            <m:sub>
                              <m:r>
                                <a:rPr lang="en-US" b="0" i="1" smtClean="0">
                                  <a:solidFill>
                                    <a:srgbClr val="002060"/>
                                  </a:solidFill>
                                  <a:latin typeface="Cambria Math" panose="02040503050406030204" pitchFamily="18" charset="0"/>
                                </a:rPr>
                                <m:t>𝑚𝑖𝑛</m:t>
                              </m:r>
                            </m:sub>
                          </m:sSub>
                        </m:num>
                        <m:den>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𝐼</m:t>
                              </m:r>
                            </m:e>
                            <m:sub>
                              <m:r>
                                <a:rPr lang="en-US" b="0" i="1" smtClean="0">
                                  <a:solidFill>
                                    <a:srgbClr val="002060"/>
                                  </a:solidFill>
                                  <a:latin typeface="Cambria Math" panose="02040503050406030204" pitchFamily="18" charset="0"/>
                                </a:rPr>
                                <m:t>𝑚𝑎𝑥</m:t>
                              </m:r>
                            </m:sub>
                          </m:sSub>
                        </m:den>
                      </m:f>
                    </m:oMath>
                  </m:oMathPara>
                </a14:m>
                <a:endParaRPr lang="he-IL" sz="2000" dirty="0">
                  <a:solidFill>
                    <a:srgbClr val="002060"/>
                  </a:solidFill>
                </a:endParaRPr>
              </a:p>
              <a:p>
                <a:pPr lvl="2" algn="r" rtl="1"/>
                <a:endParaRPr lang="he-IL" sz="2000" dirty="0">
                  <a:solidFill>
                    <a:srgbClr val="002060"/>
                  </a:solidFill>
                </a:endParaRPr>
              </a:p>
              <a:p>
                <a:pPr marL="1257300" lvl="2" indent="-342900" algn="r" rtl="1">
                  <a:buFont typeface="Arial" panose="020B0604020202020204" pitchFamily="34" charset="0"/>
                  <a:buChar char="•"/>
                </a:pPr>
                <a:r>
                  <a:rPr lang="he-IL" sz="2000" dirty="0">
                    <a:solidFill>
                      <a:srgbClr val="002060"/>
                    </a:solidFill>
                  </a:rPr>
                  <a:t>רדיוס אינרציה – </a:t>
                </a:r>
                <a:r>
                  <a:rPr lang="en-US" sz="2000" dirty="0">
                    <a:solidFill>
                      <a:srgbClr val="002060"/>
                    </a:solidFill>
                  </a:rPr>
                  <a:t>rgyr</a:t>
                </a:r>
                <a:r>
                  <a:rPr lang="he-IL" sz="2000" dirty="0">
                    <a:solidFill>
                      <a:srgbClr val="002060"/>
                    </a:solidFill>
                  </a:rPr>
                  <a:t> – מדד הנותן אינדיקציה למיקום הקטיון בתוך המולקולה </a:t>
                </a:r>
              </a:p>
              <a:p>
                <a:pPr lvl="2" algn="r" rtl="1"/>
                <a:r>
                  <a:rPr lang="en-US" sz="2000" dirty="0">
                    <a:solidFill>
                      <a:srgbClr val="002060"/>
                    </a:solidFill>
                  </a:rPr>
                  <a:t/>
                </a:r>
                <a:br>
                  <a:rPr lang="en-US" sz="2000" dirty="0">
                    <a:solidFill>
                      <a:srgbClr val="002060"/>
                    </a:solidFill>
                  </a:rPr>
                </a:br>
                <a14:m>
                  <m:oMathPara xmlns:m="http://schemas.openxmlformats.org/officeDocument/2006/math">
                    <m:oMathParaPr>
                      <m:jc m:val="left"/>
                    </m:oMathParaPr>
                    <m:oMath xmlns:m="http://schemas.openxmlformats.org/officeDocument/2006/math">
                      <m:d>
                        <m:dPr>
                          <m:ctrlPr>
                            <a:rPr lang="en-US"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3</m:t>
                          </m:r>
                        </m:e>
                      </m:d>
                      <m:r>
                        <a:rPr lang="en-US" b="0"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𝑟𝑔𝑟𝑦</m:t>
                      </m:r>
                      <m:r>
                        <a:rPr lang="en-US" i="1" smtClean="0">
                          <a:solidFill>
                            <a:srgbClr val="002060"/>
                          </a:solidFill>
                          <a:latin typeface="Cambria Math" panose="02040503050406030204" pitchFamily="18" charset="0"/>
                        </a:rPr>
                        <m:t>=</m:t>
                      </m:r>
                      <m:rad>
                        <m:radPr>
                          <m:degHide m:val="on"/>
                          <m:ctrlPr>
                            <a:rPr lang="en-US" i="1">
                              <a:solidFill>
                                <a:srgbClr val="002060"/>
                              </a:solidFill>
                              <a:latin typeface="Cambria Math" panose="02040503050406030204" pitchFamily="18" charset="0"/>
                            </a:rPr>
                          </m:ctrlPr>
                        </m:radPr>
                        <m:deg/>
                        <m:e>
                          <m:f>
                            <m:fPr>
                              <m:ctrlPr>
                                <a:rPr lang="en-US" i="1">
                                  <a:solidFill>
                                    <a:srgbClr val="002060"/>
                                  </a:solidFill>
                                  <a:latin typeface="Cambria Math" panose="02040503050406030204" pitchFamily="18" charset="0"/>
                                </a:rPr>
                              </m:ctrlPr>
                            </m:fPr>
                            <m:num>
                              <m:nary>
                                <m:naryPr>
                                  <m:chr m:val="∑"/>
                                  <m:limLoc m:val="undOvr"/>
                                  <m:ctrlPr>
                                    <a:rPr lang="en-US" i="1">
                                      <a:solidFill>
                                        <a:srgbClr val="002060"/>
                                      </a:solidFill>
                                      <a:latin typeface="Cambria Math" panose="02040503050406030204" pitchFamily="18" charset="0"/>
                                    </a:rPr>
                                  </m:ctrlPr>
                                </m:naryPr>
                                <m:sub>
                                  <m:r>
                                    <a:rPr lang="en-US" i="1">
                                      <a:solidFill>
                                        <a:srgbClr val="002060"/>
                                      </a:solidFill>
                                      <a:latin typeface="Cambria Math" panose="02040503050406030204" pitchFamily="18" charset="0"/>
                                    </a:rPr>
                                    <m:t>𝑖</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1</m:t>
                                  </m:r>
                                </m:sub>
                                <m:sup>
                                  <m:r>
                                    <a:rPr lang="en-US" i="1">
                                      <a:solidFill>
                                        <a:srgbClr val="002060"/>
                                      </a:solidFill>
                                      <a:latin typeface="Cambria Math" panose="02040503050406030204" pitchFamily="18" charset="0"/>
                                    </a:rPr>
                                    <m:t>𝑛</m:t>
                                  </m:r>
                                </m:sup>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𝑚</m:t>
                                      </m:r>
                                    </m:e>
                                    <m:sub>
                                      <m:r>
                                        <a:rPr lang="en-US" i="1">
                                          <a:solidFill>
                                            <a:srgbClr val="002060"/>
                                          </a:solidFill>
                                          <a:latin typeface="Cambria Math" panose="02040503050406030204" pitchFamily="18" charset="0"/>
                                        </a:rPr>
                                        <m:t>𝑖</m:t>
                                      </m:r>
                                    </m:sub>
                                  </m:sSub>
                                  <m:r>
                                    <a:rPr lang="en-US" i="1">
                                      <a:solidFill>
                                        <a:srgbClr val="002060"/>
                                      </a:solidFill>
                                      <a:latin typeface="Cambria Math" panose="02040503050406030204" pitchFamily="18" charset="0"/>
                                    </a:rPr>
                                    <m:t>∙</m:t>
                                  </m:r>
                                  <m:sSubSup>
                                    <m:sSubSupPr>
                                      <m:ctrlPr>
                                        <a:rPr lang="en-US"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𝑟</m:t>
                                      </m:r>
                                    </m:e>
                                    <m:sub>
                                      <m:r>
                                        <a:rPr lang="en-US" i="1">
                                          <a:solidFill>
                                            <a:srgbClr val="002060"/>
                                          </a:solidFill>
                                          <a:latin typeface="Cambria Math" panose="02040503050406030204" pitchFamily="18" charset="0"/>
                                        </a:rPr>
                                        <m:t>𝑖</m:t>
                                      </m:r>
                                    </m:sub>
                                    <m:sup>
                                      <m:r>
                                        <a:rPr lang="en-US" i="1">
                                          <a:solidFill>
                                            <a:srgbClr val="002060"/>
                                          </a:solidFill>
                                          <a:latin typeface="Cambria Math" panose="02040503050406030204" pitchFamily="18" charset="0"/>
                                        </a:rPr>
                                        <m:t>2</m:t>
                                      </m:r>
                                    </m:sup>
                                  </m:sSubSup>
                                </m:e>
                              </m:nary>
                            </m:num>
                            <m:den>
                              <m:r>
                                <a:rPr lang="en-US" i="1">
                                  <a:solidFill>
                                    <a:srgbClr val="002060"/>
                                  </a:solidFill>
                                  <a:latin typeface="Cambria Math" panose="02040503050406030204" pitchFamily="18" charset="0"/>
                                </a:rPr>
                                <m:t>𝑀</m:t>
                              </m:r>
                            </m:den>
                          </m:f>
                        </m:e>
                      </m:rad>
                    </m:oMath>
                  </m:oMathPara>
                </a14:m>
                <a:endParaRPr lang="he-IL" sz="2000" dirty="0">
                  <a:solidFill>
                    <a:srgbClr val="002060"/>
                  </a:solidFill>
                </a:endParaRPr>
              </a:p>
            </p:txBody>
          </p:sp>
        </mc:Choice>
        <mc:Fallback xmlns="">
          <p:sp>
            <p:nvSpPr>
              <p:cNvPr id="3" name="TextBox 2">
                <a:extLst>
                  <a:ext uri="{FF2B5EF4-FFF2-40B4-BE49-F238E27FC236}">
                    <a16:creationId xmlns:a16="http://schemas.microsoft.com/office/drawing/2014/main" id="{05E82B4B-5A9D-49F2-8F4A-0AE41E162A7E}"/>
                  </a:ext>
                </a:extLst>
              </p:cNvPr>
              <p:cNvSpPr txBox="1">
                <a:spLocks noRot="1" noChangeAspect="1" noMove="1" noResize="1" noEditPoints="1" noAdjustHandles="1" noChangeArrowheads="1" noChangeShapeType="1" noTextEdit="1"/>
              </p:cNvSpPr>
              <p:nvPr/>
            </p:nvSpPr>
            <p:spPr>
              <a:xfrm>
                <a:off x="401216" y="527667"/>
                <a:ext cx="11041225" cy="5992218"/>
              </a:xfrm>
              <a:prstGeom prst="rect">
                <a:avLst/>
              </a:prstGeom>
              <a:blipFill>
                <a:blip r:embed="rId4"/>
                <a:stretch>
                  <a:fillRect t="-1424" r="-1436"/>
                </a:stretch>
              </a:blipFill>
            </p:spPr>
            <p:txBody>
              <a:bodyPr/>
              <a:lstStyle/>
              <a:p>
                <a:r>
                  <a:rPr lang="en-US">
                    <a:noFill/>
                  </a:rPr>
                  <a:t> </a:t>
                </a:r>
              </a:p>
            </p:txBody>
          </p:sp>
        </mc:Fallback>
      </mc:AlternateContent>
    </p:spTree>
    <p:extLst>
      <p:ext uri="{BB962C8B-B14F-4D97-AF65-F5344CB8AC3E}">
        <p14:creationId xmlns:p14="http://schemas.microsoft.com/office/powerpoint/2010/main" val="2762245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AAA263B3-519C-4B1E-8EB9-257AB9667D18}"/>
</file>

<file path=customXml/itemProps2.xml><?xml version="1.0" encoding="utf-8"?>
<ds:datastoreItem xmlns:ds="http://schemas.openxmlformats.org/officeDocument/2006/customXml" ds:itemID="{CC606329-04B5-4F78-AAA8-8BD945A43C3C}"/>
</file>

<file path=docProps/app.xml><?xml version="1.0" encoding="utf-8"?>
<Properties xmlns="http://schemas.openxmlformats.org/officeDocument/2006/extended-properties" xmlns:vt="http://schemas.openxmlformats.org/officeDocument/2006/docPropsVTypes">
  <Template/>
  <TotalTime>5819</TotalTime>
  <Words>2600</Words>
  <Application>Microsoft Office PowerPoint</Application>
  <PresentationFormat>מסך רחב</PresentationFormat>
  <Paragraphs>309</Paragraphs>
  <Slides>23</Slides>
  <Notes>16</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23</vt:i4>
      </vt:variant>
    </vt:vector>
  </HeadingPairs>
  <TitlesOfParts>
    <vt:vector size="29" baseType="lpstr">
      <vt:lpstr>Arial</vt:lpstr>
      <vt:lpstr>Calibri</vt:lpstr>
      <vt:lpstr>Calibri Light</vt:lpstr>
      <vt:lpstr>Cambria Math</vt:lpstr>
      <vt:lpstr>Times New Roman</vt:lpstr>
      <vt:lpstr>Office Theme</vt:lpstr>
      <vt:lpstr>השפעת יוני מתכות אלקליות על יציבות וסימטריה של Pillar[5]arens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השפעת יוני מתכות אלקליות על יציבות וסחמטריה של Pillar[5]arens</dc:title>
  <dc:creator>Toren, Ronen</dc:creator>
  <cp:keywords>CTPClassification=CTP_NT</cp:keywords>
  <dc:description/>
  <cp:lastModifiedBy>oripa</cp:lastModifiedBy>
  <cp:revision>133</cp:revision>
  <cp:lastPrinted>2020-06-12T16:57:06Z</cp:lastPrinted>
  <dcterms:created xsi:type="dcterms:W3CDTF">2020-06-09T14:55:22Z</dcterms:created>
  <dcterms:modified xsi:type="dcterms:W3CDTF">2020-07-01T06:25:28Z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7704b7e9-4b30-42bd-a827-5d7c8b9d1c7a</vt:lpwstr>
  </property>
  <property fmtid="{D5CDD505-2E9C-101B-9397-08002B2CF9AE}" pid="3" name="CTP_TimeStamp">
    <vt:lpwstr>2020-06-16 07:09:09Z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AdHocReviewCycleID">
    <vt:i4>1159820781</vt:i4>
  </property>
  <property fmtid="{D5CDD505-2E9C-101B-9397-08002B2CF9AE}" pid="9" name="_NewReviewCycle">
    <vt:lpwstr/>
  </property>
  <property fmtid="{D5CDD505-2E9C-101B-9397-08002B2CF9AE}" pid="10" name="_EmailSubject">
    <vt:lpwstr>פרויקט מחקר בכימיה - רונן תורן</vt:lpwstr>
  </property>
  <property fmtid="{D5CDD505-2E9C-101B-9397-08002B2CF9AE}" pid="11" name="_AuthorEmail">
    <vt:lpwstr>anatba@openu.ac.il</vt:lpwstr>
  </property>
  <property fmtid="{D5CDD505-2E9C-101B-9397-08002B2CF9AE}" pid="12" name="_AuthorEmailDisplayName">
    <vt:lpwstr>Anat Barnea</vt:lpwstr>
  </property>
  <property fmtid="{D5CDD505-2E9C-101B-9397-08002B2CF9AE}" pid="13" name="_PreviousAdHocReviewCycleID">
    <vt:i4>-2104948432</vt:i4>
  </property>
  <property fmtid="{D5CDD505-2E9C-101B-9397-08002B2CF9AE}" pid="14" name="ContentTypeId">
    <vt:lpwstr>0x010100D6F61E74F7254FFAACE179AD514BF94B00E5BAFAE9EC481B44A887128AEA8B460D</vt:lpwstr>
  </property>
</Properties>
</file>